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8288000" cy="10287000"/>
  <p:notesSz cx="6858000" cy="9144000"/>
  <p:embeddedFontLst>
    <p:embeddedFont>
      <p:font typeface="Muli" panose="020B0604020202020204" charset="0"/>
      <p:regular r:id="rId20"/>
    </p:embeddedFont>
    <p:embeddedFont>
      <p:font typeface="Muli Bold"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65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1/10/2024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4.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4.sv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4.sv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svg"/><Relationship Id="rId7" Type="http://schemas.openxmlformats.org/officeDocument/2006/relationships/image" Target="../media/image4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svg"/><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svg"/><Relationship Id="rId7" Type="http://schemas.openxmlformats.org/officeDocument/2006/relationships/image" Target="../media/image18.svg"/><Relationship Id="rId12" Type="http://schemas.openxmlformats.org/officeDocument/2006/relationships/image" Target="../media/image23.png"/><Relationship Id="rId2" Type="http://schemas.openxmlformats.org/officeDocument/2006/relationships/image" Target="../media/image1.png"/><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4.sv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20.svg"/><Relationship Id="rId14" Type="http://schemas.openxmlformats.org/officeDocument/2006/relationships/image" Target="../media/image25.svg"/></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17149" y="4924425"/>
            <a:ext cx="11942151" cy="3626743"/>
          </a:xfrm>
          <a:prstGeom prst="rect">
            <a:avLst/>
          </a:prstGeom>
        </p:spPr>
        <p:txBody>
          <a:bodyPr lIns="0" tIns="0" rIns="0" bIns="0" rtlCol="0" anchor="t">
            <a:spAutoFit/>
          </a:bodyPr>
          <a:lstStyle/>
          <a:p>
            <a:pPr>
              <a:lnSpc>
                <a:spcPts val="7307"/>
              </a:lnSpc>
            </a:pPr>
            <a:r>
              <a:rPr lang="en-US" sz="4199" dirty="0">
                <a:solidFill>
                  <a:srgbClr val="95C11F"/>
                </a:solidFill>
                <a:latin typeface="Muli"/>
              </a:rPr>
              <a:t>We only use people’s names when being kind.</a:t>
            </a:r>
          </a:p>
          <a:p>
            <a:pPr>
              <a:lnSpc>
                <a:spcPts val="7307"/>
              </a:lnSpc>
            </a:pPr>
            <a:r>
              <a:rPr lang="en-US" sz="4199" dirty="0">
                <a:solidFill>
                  <a:srgbClr val="000000"/>
                </a:solidFill>
                <a:latin typeface="Muli"/>
              </a:rPr>
              <a:t>We can pass if we don’t have anything to share.</a:t>
            </a:r>
          </a:p>
          <a:p>
            <a:pPr>
              <a:lnSpc>
                <a:spcPts val="7307"/>
              </a:lnSpc>
            </a:pPr>
            <a:r>
              <a:rPr lang="en-US" sz="4199" dirty="0">
                <a:solidFill>
                  <a:srgbClr val="95C11F"/>
                </a:solidFill>
                <a:latin typeface="Muli"/>
              </a:rPr>
              <a:t>We can ask questions if we don’t understand.</a:t>
            </a:r>
          </a:p>
          <a:p>
            <a:pPr>
              <a:lnSpc>
                <a:spcPts val="7307"/>
              </a:lnSpc>
            </a:pPr>
            <a:r>
              <a:rPr lang="en-US" sz="4199" dirty="0">
                <a:solidFill>
                  <a:srgbClr val="000000"/>
                </a:solidFill>
                <a:latin typeface="Muli"/>
              </a:rPr>
              <a:t>We can talk to someone if we are worried.</a:t>
            </a:r>
          </a:p>
        </p:txBody>
      </p:sp>
      <p:grpSp>
        <p:nvGrpSpPr>
          <p:cNvPr id="3" name="Group 3"/>
          <p:cNvGrpSpPr/>
          <p:nvPr/>
        </p:nvGrpSpPr>
        <p:grpSpPr>
          <a:xfrm>
            <a:off x="16162104" y="9773521"/>
            <a:ext cx="1873988" cy="326377"/>
            <a:chOff x="0" y="0"/>
            <a:chExt cx="2498650" cy="435169"/>
          </a:xfrm>
        </p:grpSpPr>
        <p:sp>
          <p:nvSpPr>
            <p:cNvPr id="4" name="Freeform 4"/>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5" name="Freeform 5"/>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6" name="Freeform 6"/>
          <p:cNvSpPr/>
          <p:nvPr/>
        </p:nvSpPr>
        <p:spPr>
          <a:xfrm>
            <a:off x="567369" y="7928752"/>
            <a:ext cx="5472366" cy="1416391"/>
          </a:xfrm>
          <a:custGeom>
            <a:avLst/>
            <a:gdLst/>
            <a:ahLst/>
            <a:cxnLst/>
            <a:rect l="l" t="t" r="r" b="b"/>
            <a:pathLst>
              <a:path w="5472366" h="1416391">
                <a:moveTo>
                  <a:pt x="0" y="0"/>
                </a:moveTo>
                <a:lnTo>
                  <a:pt x="5472366" y="0"/>
                </a:lnTo>
                <a:lnTo>
                  <a:pt x="5472366" y="1416391"/>
                </a:lnTo>
                <a:lnTo>
                  <a:pt x="0" y="1416391"/>
                </a:lnTo>
                <a:lnTo>
                  <a:pt x="0" y="0"/>
                </a:lnTo>
                <a:close/>
              </a:path>
            </a:pathLst>
          </a:custGeom>
          <a:blipFill>
            <a:blip r:embed="rId6" cstate="email">
              <a:alphaModFix amt="47000"/>
              <a:extLst>
                <a:ext uri="{28A0092B-C50C-407E-A947-70E740481C1C}">
                  <a14:useLocalDpi xmlns:a14="http://schemas.microsoft.com/office/drawing/2010/main"/>
                </a:ext>
              </a:extLst>
            </a:blip>
            <a:stretch>
              <a:fillRect/>
            </a:stretch>
          </a:blipFill>
        </p:spPr>
      </p:sp>
      <p:sp>
        <p:nvSpPr>
          <p:cNvPr id="7" name="Freeform 7"/>
          <p:cNvSpPr/>
          <p:nvPr/>
        </p:nvSpPr>
        <p:spPr>
          <a:xfrm rot="-2027347">
            <a:off x="828768" y="5634024"/>
            <a:ext cx="1765419" cy="1970215"/>
          </a:xfrm>
          <a:custGeom>
            <a:avLst/>
            <a:gdLst/>
            <a:ahLst/>
            <a:cxnLst/>
            <a:rect l="l" t="t" r="r" b="b"/>
            <a:pathLst>
              <a:path w="1765419" h="1970215">
                <a:moveTo>
                  <a:pt x="0" y="0"/>
                </a:moveTo>
                <a:lnTo>
                  <a:pt x="1765420" y="0"/>
                </a:lnTo>
                <a:lnTo>
                  <a:pt x="1765420" y="1970214"/>
                </a:lnTo>
                <a:lnTo>
                  <a:pt x="0" y="1970214"/>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sp>
        <p:nvSpPr>
          <p:cNvPr id="8" name="Freeform 8"/>
          <p:cNvSpPr/>
          <p:nvPr/>
        </p:nvSpPr>
        <p:spPr>
          <a:xfrm>
            <a:off x="271652" y="6491935"/>
            <a:ext cx="2298023" cy="2298023"/>
          </a:xfrm>
          <a:custGeom>
            <a:avLst/>
            <a:gdLst/>
            <a:ahLst/>
            <a:cxnLst/>
            <a:rect l="l" t="t" r="r" b="b"/>
            <a:pathLst>
              <a:path w="2298023" h="2298023">
                <a:moveTo>
                  <a:pt x="0" y="0"/>
                </a:moveTo>
                <a:lnTo>
                  <a:pt x="2298022" y="0"/>
                </a:lnTo>
                <a:lnTo>
                  <a:pt x="2298022" y="2298022"/>
                </a:lnTo>
                <a:lnTo>
                  <a:pt x="0" y="2298022"/>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9" name="Freeform 9"/>
          <p:cNvSpPr/>
          <p:nvPr/>
        </p:nvSpPr>
        <p:spPr>
          <a:xfrm>
            <a:off x="1420663" y="5143500"/>
            <a:ext cx="3646457" cy="3646457"/>
          </a:xfrm>
          <a:custGeom>
            <a:avLst/>
            <a:gdLst/>
            <a:ahLst/>
            <a:cxnLst/>
            <a:rect l="l" t="t" r="r" b="b"/>
            <a:pathLst>
              <a:path w="3646457" h="3646457">
                <a:moveTo>
                  <a:pt x="0" y="0"/>
                </a:moveTo>
                <a:lnTo>
                  <a:pt x="3646457" y="0"/>
                </a:lnTo>
                <a:lnTo>
                  <a:pt x="3646457" y="3646457"/>
                </a:lnTo>
                <a:lnTo>
                  <a:pt x="0" y="3646457"/>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sp>
        <p:nvSpPr>
          <p:cNvPr id="10" name="Freeform 10"/>
          <p:cNvSpPr/>
          <p:nvPr/>
        </p:nvSpPr>
        <p:spPr>
          <a:xfrm rot="-158634">
            <a:off x="2997708" y="6610148"/>
            <a:ext cx="492368" cy="217873"/>
          </a:xfrm>
          <a:custGeom>
            <a:avLst/>
            <a:gdLst/>
            <a:ahLst/>
            <a:cxnLst/>
            <a:rect l="l" t="t" r="r" b="b"/>
            <a:pathLst>
              <a:path w="492368" h="217873">
                <a:moveTo>
                  <a:pt x="0" y="0"/>
                </a:moveTo>
                <a:lnTo>
                  <a:pt x="492368" y="0"/>
                </a:lnTo>
                <a:lnTo>
                  <a:pt x="492368" y="217873"/>
                </a:lnTo>
                <a:lnTo>
                  <a:pt x="0" y="217873"/>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11" name="TextBox 11"/>
          <p:cNvSpPr txBox="1"/>
          <p:nvPr/>
        </p:nvSpPr>
        <p:spPr>
          <a:xfrm>
            <a:off x="2665359" y="7215319"/>
            <a:ext cx="1276386" cy="1103816"/>
          </a:xfrm>
          <a:prstGeom prst="rect">
            <a:avLst/>
          </a:prstGeom>
        </p:spPr>
        <p:txBody>
          <a:bodyPr lIns="0" tIns="0" rIns="0" bIns="0" rtlCol="0" anchor="t">
            <a:spAutoFit/>
          </a:bodyPr>
          <a:lstStyle/>
          <a:p>
            <a:pPr>
              <a:lnSpc>
                <a:spcPts val="653"/>
              </a:lnSpc>
            </a:pPr>
            <a:r>
              <a:rPr lang="en-US" sz="466" dirty="0">
                <a:solidFill>
                  <a:srgbClr val="000000"/>
                </a:solidFill>
                <a:latin typeface="Muli"/>
              </a:rPr>
              <a:t>We listen carefully.</a:t>
            </a:r>
          </a:p>
          <a:p>
            <a:pPr>
              <a:lnSpc>
                <a:spcPts val="653"/>
              </a:lnSpc>
            </a:pPr>
            <a:endParaRPr lang="en-US" sz="466" dirty="0">
              <a:solidFill>
                <a:srgbClr val="000000"/>
              </a:solidFill>
              <a:latin typeface="Muli"/>
            </a:endParaRPr>
          </a:p>
          <a:p>
            <a:pPr>
              <a:lnSpc>
                <a:spcPts val="653"/>
              </a:lnSpc>
            </a:pPr>
            <a:r>
              <a:rPr lang="en-US" sz="466" dirty="0">
                <a:solidFill>
                  <a:srgbClr val="95C11F"/>
                </a:solidFill>
                <a:latin typeface="Muli"/>
              </a:rPr>
              <a:t>We take turns.</a:t>
            </a:r>
          </a:p>
          <a:p>
            <a:pPr>
              <a:lnSpc>
                <a:spcPts val="653"/>
              </a:lnSpc>
            </a:pPr>
            <a:endParaRPr lang="en-US" sz="466" dirty="0">
              <a:solidFill>
                <a:srgbClr val="95C11F"/>
              </a:solidFill>
              <a:latin typeface="Muli"/>
            </a:endParaRPr>
          </a:p>
          <a:p>
            <a:pPr>
              <a:lnSpc>
                <a:spcPts val="653"/>
              </a:lnSpc>
            </a:pPr>
            <a:r>
              <a:rPr lang="en-US" sz="466" dirty="0">
                <a:solidFill>
                  <a:srgbClr val="000000"/>
                </a:solidFill>
                <a:latin typeface="Muli"/>
              </a:rPr>
              <a:t>We are kind and don’t make fun of others</a:t>
            </a:r>
          </a:p>
          <a:p>
            <a:pPr>
              <a:lnSpc>
                <a:spcPts val="653"/>
              </a:lnSpc>
            </a:pPr>
            <a:r>
              <a:rPr lang="en-US" sz="466" dirty="0">
                <a:solidFill>
                  <a:srgbClr val="000000"/>
                </a:solidFill>
                <a:latin typeface="Muli"/>
              </a:rPr>
              <a:t>.</a:t>
            </a:r>
          </a:p>
          <a:p>
            <a:pPr>
              <a:lnSpc>
                <a:spcPts val="653"/>
              </a:lnSpc>
            </a:pPr>
            <a:r>
              <a:rPr lang="en-US" sz="466" dirty="0">
                <a:solidFill>
                  <a:srgbClr val="95C11F"/>
                </a:solidFill>
                <a:latin typeface="Muli"/>
              </a:rPr>
              <a:t>We only use people’s names when being kind</a:t>
            </a:r>
            <a:r>
              <a:rPr lang="en-US" sz="466" dirty="0">
                <a:solidFill>
                  <a:srgbClr val="000000"/>
                </a:solidFill>
                <a:latin typeface="Muli"/>
              </a:rPr>
              <a:t>.</a:t>
            </a:r>
          </a:p>
          <a:p>
            <a:pPr>
              <a:lnSpc>
                <a:spcPts val="653"/>
              </a:lnSpc>
            </a:pPr>
            <a:endParaRPr lang="en-US" sz="466" dirty="0">
              <a:solidFill>
                <a:srgbClr val="000000"/>
              </a:solidFill>
              <a:latin typeface="Muli"/>
            </a:endParaRPr>
          </a:p>
          <a:p>
            <a:pPr>
              <a:lnSpc>
                <a:spcPts val="653"/>
              </a:lnSpc>
            </a:pPr>
            <a:r>
              <a:rPr lang="en-US" sz="466" dirty="0">
                <a:solidFill>
                  <a:srgbClr val="000000"/>
                </a:solidFill>
                <a:latin typeface="Muli"/>
              </a:rPr>
              <a:t>We can pass if we don’t have anything to share.</a:t>
            </a:r>
          </a:p>
          <a:p>
            <a:pPr>
              <a:lnSpc>
                <a:spcPts val="653"/>
              </a:lnSpc>
            </a:pPr>
            <a:endParaRPr lang="en-US" sz="466" dirty="0">
              <a:solidFill>
                <a:srgbClr val="000000"/>
              </a:solidFill>
              <a:latin typeface="Muli"/>
            </a:endParaRPr>
          </a:p>
          <a:p>
            <a:pPr>
              <a:lnSpc>
                <a:spcPts val="653"/>
              </a:lnSpc>
            </a:pPr>
            <a:r>
              <a:rPr lang="en-US" sz="466" dirty="0">
                <a:solidFill>
                  <a:srgbClr val="95C11F"/>
                </a:solidFill>
                <a:latin typeface="Muli"/>
              </a:rPr>
              <a:t>We can ask questions if we don’t understand.</a:t>
            </a:r>
          </a:p>
          <a:p>
            <a:pPr>
              <a:lnSpc>
                <a:spcPts val="653"/>
              </a:lnSpc>
            </a:pPr>
            <a:endParaRPr lang="en-US" sz="466" dirty="0">
              <a:solidFill>
                <a:srgbClr val="95C11F"/>
              </a:solidFill>
              <a:latin typeface="Muli"/>
            </a:endParaRPr>
          </a:p>
          <a:p>
            <a:pPr>
              <a:lnSpc>
                <a:spcPts val="653"/>
              </a:lnSpc>
            </a:pPr>
            <a:r>
              <a:rPr lang="en-US" sz="466" dirty="0">
                <a:solidFill>
                  <a:srgbClr val="000000"/>
                </a:solidFill>
                <a:latin typeface="Muli"/>
              </a:rPr>
              <a:t>We can talk to someone if we are worried.</a:t>
            </a:r>
          </a:p>
        </p:txBody>
      </p:sp>
      <p:sp>
        <p:nvSpPr>
          <p:cNvPr id="12" name="TextBox 12"/>
          <p:cNvSpPr txBox="1"/>
          <p:nvPr/>
        </p:nvSpPr>
        <p:spPr>
          <a:xfrm>
            <a:off x="1249372" y="545048"/>
            <a:ext cx="16009928" cy="1217293"/>
          </a:xfrm>
          <a:prstGeom prst="rect">
            <a:avLst/>
          </a:prstGeom>
        </p:spPr>
        <p:txBody>
          <a:bodyPr lIns="0" tIns="0" rIns="0" bIns="0" rtlCol="0" anchor="t">
            <a:spAutoFit/>
          </a:bodyPr>
          <a:lstStyle/>
          <a:p>
            <a:pPr>
              <a:lnSpc>
                <a:spcPts val="10080"/>
              </a:lnSpc>
            </a:pPr>
            <a:r>
              <a:rPr lang="en-US" sz="7200" dirty="0">
                <a:solidFill>
                  <a:srgbClr val="000000"/>
                </a:solidFill>
                <a:latin typeface="Muli Bold"/>
              </a:rPr>
              <a:t>Our Ground Rules</a:t>
            </a:r>
          </a:p>
        </p:txBody>
      </p:sp>
      <p:sp>
        <p:nvSpPr>
          <p:cNvPr id="13" name="TextBox 13"/>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a:t>
            </a:r>
          </a:p>
        </p:txBody>
      </p:sp>
      <p:sp>
        <p:nvSpPr>
          <p:cNvPr id="14" name="TextBox 14"/>
          <p:cNvSpPr txBox="1"/>
          <p:nvPr/>
        </p:nvSpPr>
        <p:spPr>
          <a:xfrm>
            <a:off x="1249372" y="2224129"/>
            <a:ext cx="12390428" cy="2421642"/>
          </a:xfrm>
          <a:prstGeom prst="rect">
            <a:avLst/>
          </a:prstGeom>
        </p:spPr>
        <p:txBody>
          <a:bodyPr wrap="square" lIns="0" tIns="0" rIns="0" bIns="0" rtlCol="0" anchor="t">
            <a:spAutoFit/>
          </a:bodyPr>
          <a:lstStyle/>
          <a:p>
            <a:pPr>
              <a:lnSpc>
                <a:spcPts val="3822"/>
              </a:lnSpc>
            </a:pPr>
            <a:r>
              <a:rPr lang="en-US" sz="4200" dirty="0">
                <a:solidFill>
                  <a:srgbClr val="000000"/>
                </a:solidFill>
                <a:latin typeface="Muli"/>
              </a:rPr>
              <a:t>We listen carefully.</a:t>
            </a:r>
          </a:p>
          <a:p>
            <a:pPr>
              <a:lnSpc>
                <a:spcPts val="3822"/>
              </a:lnSpc>
            </a:pPr>
            <a:endParaRPr lang="en-US" sz="4200" dirty="0">
              <a:solidFill>
                <a:srgbClr val="000000"/>
              </a:solidFill>
              <a:latin typeface="Muli"/>
            </a:endParaRPr>
          </a:p>
          <a:p>
            <a:pPr>
              <a:lnSpc>
                <a:spcPts val="3822"/>
              </a:lnSpc>
            </a:pPr>
            <a:r>
              <a:rPr lang="en-US" sz="4200" dirty="0">
                <a:solidFill>
                  <a:srgbClr val="95C11F"/>
                </a:solidFill>
                <a:latin typeface="Muli"/>
              </a:rPr>
              <a:t>We take turns.</a:t>
            </a:r>
          </a:p>
          <a:p>
            <a:pPr>
              <a:lnSpc>
                <a:spcPts val="3822"/>
              </a:lnSpc>
            </a:pPr>
            <a:endParaRPr lang="en-US" sz="4200" dirty="0">
              <a:solidFill>
                <a:srgbClr val="95C11F"/>
              </a:solidFill>
              <a:latin typeface="Muli"/>
            </a:endParaRPr>
          </a:p>
          <a:p>
            <a:pPr>
              <a:lnSpc>
                <a:spcPts val="3822"/>
              </a:lnSpc>
            </a:pPr>
            <a:r>
              <a:rPr lang="en-US" sz="4200" dirty="0">
                <a:solidFill>
                  <a:srgbClr val="000000"/>
                </a:solidFill>
                <a:latin typeface="Muli"/>
              </a:rPr>
              <a:t>We are kind and don’t make fun of others.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2967940" y="5143500"/>
            <a:ext cx="12352120" cy="5547261"/>
          </a:xfrm>
          <a:custGeom>
            <a:avLst/>
            <a:gdLst/>
            <a:ahLst/>
            <a:cxnLst/>
            <a:rect l="l" t="t" r="r" b="b"/>
            <a:pathLst>
              <a:path w="12352120" h="5547261">
                <a:moveTo>
                  <a:pt x="0" y="0"/>
                </a:moveTo>
                <a:lnTo>
                  <a:pt x="12352120" y="0"/>
                </a:lnTo>
                <a:lnTo>
                  <a:pt x="12352120" y="5547261"/>
                </a:lnTo>
                <a:lnTo>
                  <a:pt x="0" y="5547261"/>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942975"/>
            <a:ext cx="16230600" cy="6570341"/>
          </a:xfrm>
          <a:prstGeom prst="rect">
            <a:avLst/>
          </a:prstGeom>
        </p:spPr>
        <p:txBody>
          <a:bodyPr lIns="0" tIns="0" rIns="0" bIns="0" rtlCol="0" anchor="t">
            <a:spAutoFit/>
          </a:bodyPr>
          <a:lstStyle/>
          <a:p>
            <a:pPr>
              <a:lnSpc>
                <a:spcPts val="6720"/>
              </a:lnSpc>
            </a:pPr>
            <a:r>
              <a:rPr lang="en-US" sz="4800" dirty="0">
                <a:solidFill>
                  <a:srgbClr val="000000"/>
                </a:solidFill>
                <a:latin typeface="Muli"/>
              </a:rPr>
              <a:t>Being addicted means that someone enjoys something.</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FALSE: Being addicted means it can be difficult to stop. Nicotine is the chemical in tobacco that is addictive. That’s why people who want to stop using tobacco, can find it hard. The picture below shows a packet of gutkha, a type of tobacco that is chewed.</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942975"/>
            <a:ext cx="16230600" cy="6570341"/>
          </a:xfrm>
          <a:prstGeom prst="rect">
            <a:avLst/>
          </a:prstGeom>
        </p:spPr>
        <p:txBody>
          <a:bodyPr lIns="0" tIns="0" rIns="0" bIns="0" rtlCol="0" anchor="t">
            <a:spAutoFit/>
          </a:bodyPr>
          <a:lstStyle/>
          <a:p>
            <a:pPr>
              <a:lnSpc>
                <a:spcPts val="6720"/>
              </a:lnSpc>
            </a:pPr>
            <a:r>
              <a:rPr lang="en-US" sz="4800" dirty="0">
                <a:solidFill>
                  <a:srgbClr val="000000"/>
                </a:solidFill>
                <a:latin typeface="Muli"/>
              </a:rPr>
              <a:t>Tobacco produces an unhealthy substance called tar.</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TRUE: It is not the tar that roads are made of, but a mix of substances that can harm the body. It is thought that tobacco smoke contains over 5000 different substances. Many of which are harmful to health.</a:t>
            </a:r>
          </a:p>
          <a:p>
            <a:pPr>
              <a:lnSpc>
                <a:spcPts val="5040"/>
              </a:lnSpc>
            </a:pPr>
            <a:endParaRPr lang="en-US" sz="3600" dirty="0">
              <a:solidFill>
                <a:srgbClr val="000000"/>
              </a:solidFill>
              <a:latin typeface="Muli"/>
            </a:endParaRPr>
          </a:p>
        </p:txBody>
      </p:sp>
      <p:sp>
        <p:nvSpPr>
          <p:cNvPr id="6" name="Freeform 6"/>
          <p:cNvSpPr/>
          <p:nvPr/>
        </p:nvSpPr>
        <p:spPr>
          <a:xfrm>
            <a:off x="6570666" y="7264883"/>
            <a:ext cx="5146667" cy="2554034"/>
          </a:xfrm>
          <a:custGeom>
            <a:avLst/>
            <a:gdLst/>
            <a:ahLst/>
            <a:cxnLst/>
            <a:rect l="l" t="t" r="r" b="b"/>
            <a:pathLst>
              <a:path w="5146667" h="2554034">
                <a:moveTo>
                  <a:pt x="0" y="0"/>
                </a:moveTo>
                <a:lnTo>
                  <a:pt x="5146668" y="0"/>
                </a:lnTo>
                <a:lnTo>
                  <a:pt x="5146668" y="2554034"/>
                </a:lnTo>
                <a:lnTo>
                  <a:pt x="0" y="2554034"/>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circle(in)">
                                      <p:cBhvr>
                                        <p:cTn id="7" dur="2000"/>
                                        <p:tgtEl>
                                          <p:spTgt spid="5">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942975"/>
            <a:ext cx="16230600" cy="6570341"/>
          </a:xfrm>
          <a:prstGeom prst="rect">
            <a:avLst/>
          </a:prstGeom>
        </p:spPr>
        <p:txBody>
          <a:bodyPr lIns="0" tIns="0" rIns="0" bIns="0" rtlCol="0" anchor="t">
            <a:spAutoFit/>
          </a:bodyPr>
          <a:lstStyle/>
          <a:p>
            <a:pPr>
              <a:lnSpc>
                <a:spcPts val="6720"/>
              </a:lnSpc>
            </a:pPr>
            <a:r>
              <a:rPr lang="en-US" sz="4800" dirty="0">
                <a:solidFill>
                  <a:srgbClr val="000000"/>
                </a:solidFill>
                <a:latin typeface="Muli"/>
              </a:rPr>
              <a:t>It is safer to chew or sniff tobacco, rather than smoke it.</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FALSE: Tobacco damages health no matter how it is used. The picture below shows packets of powdered tobacco (snuff) that some people choose to sniff.</a:t>
            </a:r>
          </a:p>
          <a:p>
            <a:pPr>
              <a:lnSpc>
                <a:spcPts val="5040"/>
              </a:lnSpc>
            </a:pPr>
            <a:endParaRPr lang="en-US" sz="3600" dirty="0">
              <a:solidFill>
                <a:srgbClr val="000000"/>
              </a:solidFill>
              <a:latin typeface="Muli"/>
            </a:endParaRPr>
          </a:p>
        </p:txBody>
      </p:sp>
      <p:sp>
        <p:nvSpPr>
          <p:cNvPr id="6" name="Freeform 6"/>
          <p:cNvSpPr/>
          <p:nvPr/>
        </p:nvSpPr>
        <p:spPr>
          <a:xfrm>
            <a:off x="3551291" y="5540928"/>
            <a:ext cx="12352120" cy="8229600"/>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circle(in)">
                                      <p:cBhvr>
                                        <p:cTn id="7" dur="2000"/>
                                        <p:tgtEl>
                                          <p:spTgt spid="5">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942975"/>
            <a:ext cx="16230600" cy="7208516"/>
          </a:xfrm>
          <a:prstGeom prst="rect">
            <a:avLst/>
          </a:prstGeom>
        </p:spPr>
        <p:txBody>
          <a:bodyPr lIns="0" tIns="0" rIns="0" bIns="0" rtlCol="0" anchor="t">
            <a:spAutoFit/>
          </a:bodyPr>
          <a:lstStyle/>
          <a:p>
            <a:pPr>
              <a:lnSpc>
                <a:spcPts val="6720"/>
              </a:lnSpc>
            </a:pPr>
            <a:r>
              <a:rPr lang="en-US" sz="4800" dirty="0">
                <a:solidFill>
                  <a:srgbClr val="000000"/>
                </a:solidFill>
                <a:latin typeface="Muli"/>
              </a:rPr>
              <a:t>Vaping is healthy.</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FALSE: Vaping is probably less risky than tobacco, but we still don’t understand what damage vapes can do to the body. Young people’s bodies might be damaged more by vapes, because vapes are made for adults to help them stop using tobacco.</a:t>
            </a:r>
          </a:p>
          <a:p>
            <a:pPr>
              <a:lnSpc>
                <a:spcPts val="5040"/>
              </a:lnSpc>
            </a:pPr>
            <a:endParaRPr lang="en-US" sz="3600" dirty="0">
              <a:solidFill>
                <a:srgbClr val="000000"/>
              </a:solidFill>
              <a:latin typeface="Muli"/>
            </a:endParaRPr>
          </a:p>
        </p:txBody>
      </p:sp>
      <p:sp>
        <p:nvSpPr>
          <p:cNvPr id="6" name="Freeform 6"/>
          <p:cNvSpPr/>
          <p:nvPr/>
        </p:nvSpPr>
        <p:spPr>
          <a:xfrm>
            <a:off x="3551291" y="6372596"/>
            <a:ext cx="12352120" cy="8229600"/>
          </a:xfrm>
          <a:custGeom>
            <a:avLst/>
            <a:gdLst/>
            <a:ahLst/>
            <a:cxnLst/>
            <a:rect l="l" t="t" r="r" b="b"/>
            <a:pathLst>
              <a:path w="12352120" h="8229600">
                <a:moveTo>
                  <a:pt x="0" y="0"/>
                </a:moveTo>
                <a:lnTo>
                  <a:pt x="12352120" y="0"/>
                </a:lnTo>
                <a:lnTo>
                  <a:pt x="12352120" y="8229600"/>
                </a:lnTo>
                <a:lnTo>
                  <a:pt x="0" y="8229600"/>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circle(in)">
                                      <p:cBhvr>
                                        <p:cTn id="7" dur="2000"/>
                                        <p:tgtEl>
                                          <p:spTgt spid="5">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448671" y="7152444"/>
            <a:ext cx="5459344" cy="2784265"/>
          </a:xfrm>
          <a:custGeom>
            <a:avLst/>
            <a:gdLst/>
            <a:ahLst/>
            <a:cxnLst/>
            <a:rect l="l" t="t" r="r" b="b"/>
            <a:pathLst>
              <a:path w="5459344" h="2784265">
                <a:moveTo>
                  <a:pt x="0" y="0"/>
                </a:moveTo>
                <a:lnTo>
                  <a:pt x="5459344" y="0"/>
                </a:lnTo>
                <a:lnTo>
                  <a:pt x="5459344" y="2784265"/>
                </a:lnTo>
                <a:lnTo>
                  <a:pt x="0" y="2784265"/>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942975"/>
            <a:ext cx="16230600" cy="5293991"/>
          </a:xfrm>
          <a:prstGeom prst="rect">
            <a:avLst/>
          </a:prstGeom>
        </p:spPr>
        <p:txBody>
          <a:bodyPr lIns="0" tIns="0" rIns="0" bIns="0" rtlCol="0" anchor="t">
            <a:spAutoFit/>
          </a:bodyPr>
          <a:lstStyle/>
          <a:p>
            <a:pPr>
              <a:lnSpc>
                <a:spcPts val="6720"/>
              </a:lnSpc>
            </a:pPr>
            <a:r>
              <a:rPr lang="en-US" sz="4800" dirty="0">
                <a:solidFill>
                  <a:srgbClr val="000000"/>
                </a:solidFill>
                <a:latin typeface="Muli"/>
              </a:rPr>
              <a:t>Anyone can buy tobacco.</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FALSE: There are age-limits that make it against the law to sell tobacco to children and teenagers. What is the age limit in your country?</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flipH="1">
            <a:off x="9637391" y="6920268"/>
            <a:ext cx="7018484" cy="4676065"/>
          </a:xfrm>
          <a:custGeom>
            <a:avLst/>
            <a:gdLst/>
            <a:ahLst/>
            <a:cxnLst/>
            <a:rect l="l" t="t" r="r" b="b"/>
            <a:pathLst>
              <a:path w="7018484" h="4676065">
                <a:moveTo>
                  <a:pt x="7018484" y="0"/>
                </a:moveTo>
                <a:lnTo>
                  <a:pt x="0" y="0"/>
                </a:lnTo>
                <a:lnTo>
                  <a:pt x="0" y="4676064"/>
                </a:lnTo>
                <a:lnTo>
                  <a:pt x="7018484" y="4676064"/>
                </a:lnTo>
                <a:lnTo>
                  <a:pt x="7018484"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942975"/>
            <a:ext cx="16230600" cy="6141716"/>
          </a:xfrm>
          <a:prstGeom prst="rect">
            <a:avLst/>
          </a:prstGeom>
        </p:spPr>
        <p:txBody>
          <a:bodyPr lIns="0" tIns="0" rIns="0" bIns="0" rtlCol="0" anchor="t">
            <a:spAutoFit/>
          </a:bodyPr>
          <a:lstStyle/>
          <a:p>
            <a:pPr>
              <a:lnSpc>
                <a:spcPts val="6720"/>
              </a:lnSpc>
            </a:pPr>
            <a:r>
              <a:rPr lang="en-US" sz="4800" dirty="0">
                <a:solidFill>
                  <a:srgbClr val="000000"/>
                </a:solidFill>
                <a:latin typeface="Muli"/>
              </a:rPr>
              <a:t>Passive smoking is when someone breathes in tobacco smoke from someone else’s cigarettes.</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TRUE: That is why in some places it is against the law to smoke, where others might breathe in tobacco smoke.</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flipH="1">
            <a:off x="9500060" y="7125693"/>
            <a:ext cx="2666231" cy="3994354"/>
          </a:xfrm>
          <a:custGeom>
            <a:avLst/>
            <a:gdLst/>
            <a:ahLst/>
            <a:cxnLst/>
            <a:rect l="l" t="t" r="r" b="b"/>
            <a:pathLst>
              <a:path w="2666231" h="3994354">
                <a:moveTo>
                  <a:pt x="2666231" y="0"/>
                </a:moveTo>
                <a:lnTo>
                  <a:pt x="0" y="0"/>
                </a:lnTo>
                <a:lnTo>
                  <a:pt x="0" y="3994354"/>
                </a:lnTo>
                <a:lnTo>
                  <a:pt x="2666231" y="3994354"/>
                </a:lnTo>
                <a:lnTo>
                  <a:pt x="2666231"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794228"/>
            <a:ext cx="16230600" cy="6779891"/>
          </a:xfrm>
          <a:prstGeom prst="rect">
            <a:avLst/>
          </a:prstGeom>
        </p:spPr>
        <p:txBody>
          <a:bodyPr lIns="0" tIns="0" rIns="0" bIns="0" rtlCol="0" anchor="t">
            <a:spAutoFit/>
          </a:bodyPr>
          <a:lstStyle/>
          <a:p>
            <a:pPr>
              <a:lnSpc>
                <a:spcPts val="6720"/>
              </a:lnSpc>
            </a:pPr>
            <a:r>
              <a:rPr lang="en-US" sz="4800" dirty="0">
                <a:solidFill>
                  <a:srgbClr val="000000"/>
                </a:solidFill>
                <a:latin typeface="Muli"/>
              </a:rPr>
              <a:t>It is impossible to stop using tobacco because it’s addictive.</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FALSE: It can be hard to stop using tobacco, and it’s easier to give it up with the help of medical professionals, like a doctor, or a special health clinic to help people stop smoking.</a:t>
            </a:r>
          </a:p>
        </p:txBody>
      </p:sp>
      <p:sp>
        <p:nvSpPr>
          <p:cNvPr id="7" name="Freeform 7"/>
          <p:cNvSpPr/>
          <p:nvPr/>
        </p:nvSpPr>
        <p:spPr>
          <a:xfrm>
            <a:off x="6917783" y="7574119"/>
            <a:ext cx="3390793" cy="3545928"/>
          </a:xfrm>
          <a:custGeom>
            <a:avLst/>
            <a:gdLst/>
            <a:ahLst/>
            <a:cxnLst/>
            <a:rect l="l" t="t" r="r" b="b"/>
            <a:pathLst>
              <a:path w="3390793" h="3545928">
                <a:moveTo>
                  <a:pt x="0" y="0"/>
                </a:moveTo>
                <a:lnTo>
                  <a:pt x="3390793" y="0"/>
                </a:lnTo>
                <a:lnTo>
                  <a:pt x="3390793" y="3545928"/>
                </a:lnTo>
                <a:lnTo>
                  <a:pt x="0" y="3545928"/>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sp>
        <p:nvSpPr>
          <p:cNvPr id="8" name="TextBox 8"/>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769793"/>
            <a:ext cx="16230600" cy="7846691"/>
          </a:xfrm>
          <a:prstGeom prst="rect">
            <a:avLst/>
          </a:prstGeom>
        </p:spPr>
        <p:txBody>
          <a:bodyPr lIns="0" tIns="0" rIns="0" bIns="0" rtlCol="0" anchor="t">
            <a:spAutoFit/>
          </a:bodyPr>
          <a:lstStyle/>
          <a:p>
            <a:pPr>
              <a:lnSpc>
                <a:spcPts val="6720"/>
              </a:lnSpc>
            </a:pPr>
            <a:r>
              <a:rPr lang="en-US" sz="4800" dirty="0">
                <a:solidFill>
                  <a:srgbClr val="000000"/>
                </a:solidFill>
                <a:latin typeface="Muli"/>
              </a:rPr>
              <a:t>Why do some people choose to use tobacco?</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Because they are addicted.</a:t>
            </a:r>
          </a:p>
          <a:p>
            <a:pPr>
              <a:lnSpc>
                <a:spcPts val="5040"/>
              </a:lnSpc>
            </a:pPr>
            <a:r>
              <a:rPr lang="en-US" sz="3600" dirty="0">
                <a:solidFill>
                  <a:srgbClr val="000000"/>
                </a:solidFill>
                <a:latin typeface="Muli"/>
              </a:rPr>
              <a:t>Because it helps them relax.</a:t>
            </a:r>
          </a:p>
          <a:p>
            <a:pPr>
              <a:lnSpc>
                <a:spcPts val="5040"/>
              </a:lnSpc>
            </a:pPr>
            <a:r>
              <a:rPr lang="en-US" sz="3600" dirty="0">
                <a:solidFill>
                  <a:srgbClr val="000000"/>
                </a:solidFill>
                <a:latin typeface="Muli"/>
              </a:rPr>
              <a:t>Because they were pressured by someone else.</a:t>
            </a:r>
          </a:p>
          <a:p>
            <a:pPr>
              <a:lnSpc>
                <a:spcPts val="5040"/>
              </a:lnSpc>
            </a:pPr>
            <a:r>
              <a:rPr lang="en-US" sz="3600" dirty="0">
                <a:solidFill>
                  <a:srgbClr val="000000"/>
                </a:solidFill>
                <a:latin typeface="Muli"/>
              </a:rPr>
              <a:t>To fit in.</a:t>
            </a:r>
          </a:p>
          <a:p>
            <a:pPr>
              <a:lnSpc>
                <a:spcPts val="5040"/>
              </a:lnSpc>
            </a:pPr>
            <a:r>
              <a:rPr lang="en-US" sz="3600" dirty="0">
                <a:solidFill>
                  <a:srgbClr val="000000"/>
                </a:solidFill>
                <a:latin typeface="Muli"/>
              </a:rPr>
              <a:t>To try and impress others.</a:t>
            </a:r>
          </a:p>
          <a:p>
            <a:pPr>
              <a:lnSpc>
                <a:spcPts val="5040"/>
              </a:lnSpc>
            </a:pPr>
            <a:r>
              <a:rPr lang="en-US" sz="3600" dirty="0">
                <a:solidFill>
                  <a:srgbClr val="000000"/>
                </a:solidFill>
                <a:latin typeface="Muli"/>
              </a:rPr>
              <a:t>To stop them feeling stressed.</a:t>
            </a:r>
          </a:p>
          <a:p>
            <a:pPr>
              <a:lnSpc>
                <a:spcPts val="5040"/>
              </a:lnSpc>
            </a:pPr>
            <a:r>
              <a:rPr lang="en-US" sz="3600" dirty="0">
                <a:solidFill>
                  <a:srgbClr val="000000"/>
                </a:solidFill>
                <a:latin typeface="Muli"/>
              </a:rPr>
              <a:t>To look grown-up.</a:t>
            </a:r>
          </a:p>
          <a:p>
            <a:pPr>
              <a:lnSpc>
                <a:spcPts val="5040"/>
              </a:lnSpc>
            </a:pPr>
            <a:r>
              <a:rPr lang="en-US" sz="3600" dirty="0">
                <a:solidFill>
                  <a:srgbClr val="000000"/>
                </a:solidFill>
                <a:latin typeface="Muli"/>
              </a:rPr>
              <a:t>Because their family does.</a:t>
            </a:r>
          </a:p>
          <a:p>
            <a:pPr>
              <a:lnSpc>
                <a:spcPts val="5040"/>
              </a:lnSpc>
            </a:pPr>
            <a:r>
              <a:rPr lang="en-US" sz="3600" dirty="0">
                <a:solidFill>
                  <a:srgbClr val="000000"/>
                </a:solidFill>
                <a:latin typeface="Muli"/>
              </a:rPr>
              <a:t>Because they want to try it out.</a:t>
            </a:r>
          </a:p>
          <a:p>
            <a:pPr>
              <a:lnSpc>
                <a:spcPts val="5040"/>
              </a:lnSpc>
            </a:pPr>
            <a:endParaRPr lang="en-US" sz="3600" dirty="0">
              <a:solidFill>
                <a:srgbClr val="000000"/>
              </a:solidFill>
              <a:latin typeface="Muli"/>
            </a:endParaRPr>
          </a:p>
        </p:txBody>
      </p:sp>
      <p:sp>
        <p:nvSpPr>
          <p:cNvPr id="6" name="Freeform 6"/>
          <p:cNvSpPr/>
          <p:nvPr/>
        </p:nvSpPr>
        <p:spPr>
          <a:xfrm>
            <a:off x="9144000" y="2389414"/>
            <a:ext cx="12328989" cy="8229600"/>
          </a:xfrm>
          <a:custGeom>
            <a:avLst/>
            <a:gdLst/>
            <a:ahLst/>
            <a:cxnLst/>
            <a:rect l="l" t="t" r="r" b="b"/>
            <a:pathLst>
              <a:path w="12328989" h="8229600">
                <a:moveTo>
                  <a:pt x="0" y="0"/>
                </a:moveTo>
                <a:lnTo>
                  <a:pt x="12328989" y="0"/>
                </a:lnTo>
                <a:lnTo>
                  <a:pt x="12328989" y="8229600"/>
                </a:lnTo>
                <a:lnTo>
                  <a:pt x="0" y="8229600"/>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17</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40743"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478014" y="390187"/>
            <a:ext cx="5246760" cy="1277025"/>
            <a:chOff x="0" y="0"/>
            <a:chExt cx="1669727" cy="406400"/>
          </a:xfrm>
        </p:grpSpPr>
        <p:sp>
          <p:nvSpPr>
            <p:cNvPr id="6" name="Freeform 6"/>
            <p:cNvSpPr/>
            <p:nvPr/>
          </p:nvSpPr>
          <p:spPr>
            <a:xfrm>
              <a:off x="0" y="0"/>
              <a:ext cx="1669727" cy="406400"/>
            </a:xfrm>
            <a:custGeom>
              <a:avLst/>
              <a:gdLst/>
              <a:ahLst/>
              <a:cxnLst/>
              <a:rect l="l" t="t" r="r" b="b"/>
              <a:pathLst>
                <a:path w="1669727" h="406400">
                  <a:moveTo>
                    <a:pt x="1466527" y="0"/>
                  </a:moveTo>
                  <a:lnTo>
                    <a:pt x="0" y="0"/>
                  </a:lnTo>
                  <a:lnTo>
                    <a:pt x="0" y="406400"/>
                  </a:lnTo>
                  <a:lnTo>
                    <a:pt x="1466527" y="406400"/>
                  </a:lnTo>
                  <a:lnTo>
                    <a:pt x="1669727" y="203200"/>
                  </a:lnTo>
                  <a:lnTo>
                    <a:pt x="1466527" y="0"/>
                  </a:lnTo>
                  <a:close/>
                </a:path>
              </a:pathLst>
            </a:custGeom>
            <a:gradFill rotWithShape="1">
              <a:gsLst>
                <a:gs pos="0">
                  <a:srgbClr val="0097B2">
                    <a:alpha val="55000"/>
                  </a:srgbClr>
                </a:gs>
                <a:gs pos="100000">
                  <a:srgbClr val="7ED957">
                    <a:alpha val="55000"/>
                  </a:srgbClr>
                </a:gs>
              </a:gsLst>
              <a:lin ang="0"/>
            </a:gradFill>
            <a:ln w="76200" cap="sq">
              <a:solidFill>
                <a:srgbClr val="2D2E83">
                  <a:alpha val="54902"/>
                </a:srgbClr>
              </a:solidFill>
              <a:prstDash val="solid"/>
              <a:miter/>
            </a:ln>
          </p:spPr>
        </p:sp>
        <p:sp>
          <p:nvSpPr>
            <p:cNvPr id="7" name="TextBox 7"/>
            <p:cNvSpPr txBox="1"/>
            <p:nvPr/>
          </p:nvSpPr>
          <p:spPr>
            <a:xfrm>
              <a:off x="0" y="-19050"/>
              <a:ext cx="1555427" cy="425450"/>
            </a:xfrm>
            <a:prstGeom prst="rect">
              <a:avLst/>
            </a:prstGeom>
          </p:spPr>
          <p:txBody>
            <a:bodyPr lIns="57207" tIns="57207" rIns="57207" bIns="57207" rtlCol="0" anchor="ctr"/>
            <a:lstStyle/>
            <a:p>
              <a:pPr algn="ctr">
                <a:lnSpc>
                  <a:spcPts val="954"/>
                </a:lnSpc>
              </a:pPr>
              <a:endParaRPr dirty="0"/>
            </a:p>
          </p:txBody>
        </p:sp>
      </p:grpSp>
      <p:sp>
        <p:nvSpPr>
          <p:cNvPr id="8" name="TextBox 8"/>
          <p:cNvSpPr txBox="1"/>
          <p:nvPr/>
        </p:nvSpPr>
        <p:spPr>
          <a:xfrm>
            <a:off x="679289" y="688657"/>
            <a:ext cx="8509122" cy="613410"/>
          </a:xfrm>
          <a:prstGeom prst="rect">
            <a:avLst/>
          </a:prstGeom>
        </p:spPr>
        <p:txBody>
          <a:bodyPr lIns="0" tIns="0" rIns="0" bIns="0" rtlCol="0" anchor="t">
            <a:spAutoFit/>
          </a:bodyPr>
          <a:lstStyle/>
          <a:p>
            <a:pPr>
              <a:lnSpc>
                <a:spcPts val="5039"/>
              </a:lnSpc>
            </a:pPr>
            <a:r>
              <a:rPr lang="en-US" sz="3599" dirty="0">
                <a:solidFill>
                  <a:srgbClr val="000000"/>
                </a:solidFill>
                <a:latin typeface="Muli Bold"/>
              </a:rPr>
              <a:t>Tobacco word bank</a:t>
            </a:r>
          </a:p>
        </p:txBody>
      </p:sp>
      <p:sp>
        <p:nvSpPr>
          <p:cNvPr id="9" name="Freeform 9"/>
          <p:cNvSpPr/>
          <p:nvPr/>
        </p:nvSpPr>
        <p:spPr>
          <a:xfrm>
            <a:off x="2050196" y="9407210"/>
            <a:ext cx="78294" cy="78294"/>
          </a:xfrm>
          <a:custGeom>
            <a:avLst/>
            <a:gdLst/>
            <a:ahLst/>
            <a:cxnLst/>
            <a:rect l="l" t="t" r="r" b="b"/>
            <a:pathLst>
              <a:path w="78294" h="78294">
                <a:moveTo>
                  <a:pt x="0" y="0"/>
                </a:moveTo>
                <a:lnTo>
                  <a:pt x="78293" y="0"/>
                </a:lnTo>
                <a:lnTo>
                  <a:pt x="78293" y="78294"/>
                </a:lnTo>
                <a:lnTo>
                  <a:pt x="0" y="7829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grpSp>
        <p:nvGrpSpPr>
          <p:cNvPr id="10" name="Group 10"/>
          <p:cNvGrpSpPr/>
          <p:nvPr/>
        </p:nvGrpSpPr>
        <p:grpSpPr>
          <a:xfrm>
            <a:off x="462090" y="2030899"/>
            <a:ext cx="3270428" cy="7210945"/>
            <a:chOff x="0" y="-242372"/>
            <a:chExt cx="4360570" cy="9614593"/>
          </a:xfrm>
        </p:grpSpPr>
        <p:grpSp>
          <p:nvGrpSpPr>
            <p:cNvPr id="11" name="Group 11"/>
            <p:cNvGrpSpPr/>
            <p:nvPr/>
          </p:nvGrpSpPr>
          <p:grpSpPr>
            <a:xfrm>
              <a:off x="0" y="-242372"/>
              <a:ext cx="4339340" cy="1556696"/>
              <a:chOff x="0" y="-46328"/>
              <a:chExt cx="829440" cy="297554"/>
            </a:xfrm>
          </p:grpSpPr>
          <p:sp>
            <p:nvSpPr>
              <p:cNvPr id="12" name="Freeform 1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13" name="TextBox 13"/>
              <p:cNvSpPr txBox="1"/>
              <p:nvPr/>
            </p:nvSpPr>
            <p:spPr>
              <a:xfrm>
                <a:off x="0" y="-46328"/>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nicotine</a:t>
                </a:r>
              </a:p>
            </p:txBody>
          </p:sp>
        </p:grpSp>
        <p:grpSp>
          <p:nvGrpSpPr>
            <p:cNvPr id="14" name="Group 14"/>
            <p:cNvGrpSpPr/>
            <p:nvPr/>
          </p:nvGrpSpPr>
          <p:grpSpPr>
            <a:xfrm>
              <a:off x="0" y="1379040"/>
              <a:ext cx="4339340" cy="1556696"/>
              <a:chOff x="0" y="-42003"/>
              <a:chExt cx="829440" cy="297554"/>
            </a:xfrm>
          </p:grpSpPr>
          <p:sp>
            <p:nvSpPr>
              <p:cNvPr id="15" name="Freeform 15"/>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txBody>
              <a:bodyPr/>
              <a:lstStyle/>
              <a:p>
                <a:endParaRPr lang="en-GB" dirty="0"/>
              </a:p>
            </p:txBody>
          </p:sp>
          <p:sp>
            <p:nvSpPr>
              <p:cNvPr id="16" name="TextBox 16"/>
              <p:cNvSpPr txBox="1"/>
              <p:nvPr/>
            </p:nvSpPr>
            <p:spPr>
              <a:xfrm>
                <a:off x="0" y="-42003"/>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risky</a:t>
                </a:r>
              </a:p>
            </p:txBody>
          </p:sp>
        </p:grpSp>
        <p:grpSp>
          <p:nvGrpSpPr>
            <p:cNvPr id="17" name="Group 17"/>
            <p:cNvGrpSpPr/>
            <p:nvPr/>
          </p:nvGrpSpPr>
          <p:grpSpPr>
            <a:xfrm>
              <a:off x="0" y="2960948"/>
              <a:ext cx="4360570" cy="1556696"/>
              <a:chOff x="0" y="-45229"/>
              <a:chExt cx="833498" cy="297554"/>
            </a:xfrm>
          </p:grpSpPr>
          <p:sp>
            <p:nvSpPr>
              <p:cNvPr id="18" name="Freeform 18"/>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19" name="TextBox 19"/>
              <p:cNvSpPr txBox="1"/>
              <p:nvPr/>
            </p:nvSpPr>
            <p:spPr>
              <a:xfrm>
                <a:off x="4058" y="-45229"/>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passive</a:t>
                </a:r>
              </a:p>
            </p:txBody>
          </p:sp>
        </p:grpSp>
        <p:grpSp>
          <p:nvGrpSpPr>
            <p:cNvPr id="20" name="Group 20"/>
            <p:cNvGrpSpPr/>
            <p:nvPr/>
          </p:nvGrpSpPr>
          <p:grpSpPr>
            <a:xfrm>
              <a:off x="0" y="4617537"/>
              <a:ext cx="4339340" cy="1556696"/>
              <a:chOff x="0" y="-34180"/>
              <a:chExt cx="829440" cy="297554"/>
            </a:xfrm>
          </p:grpSpPr>
          <p:sp>
            <p:nvSpPr>
              <p:cNvPr id="21" name="Freeform 2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22" name="TextBox 22"/>
              <p:cNvSpPr txBox="1"/>
              <p:nvPr/>
            </p:nvSpPr>
            <p:spPr>
              <a:xfrm>
                <a:off x="0" y="-34180"/>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age-limit</a:t>
                </a:r>
              </a:p>
            </p:txBody>
          </p:sp>
        </p:grpSp>
        <p:grpSp>
          <p:nvGrpSpPr>
            <p:cNvPr id="23" name="Group 23"/>
            <p:cNvGrpSpPr/>
            <p:nvPr/>
          </p:nvGrpSpPr>
          <p:grpSpPr>
            <a:xfrm>
              <a:off x="0" y="6174234"/>
              <a:ext cx="4339340" cy="1556696"/>
              <a:chOff x="0" y="-42225"/>
              <a:chExt cx="829440" cy="297554"/>
            </a:xfrm>
          </p:grpSpPr>
          <p:sp>
            <p:nvSpPr>
              <p:cNvPr id="24" name="Freeform 2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25" name="TextBox 25"/>
              <p:cNvSpPr txBox="1"/>
              <p:nvPr/>
            </p:nvSpPr>
            <p:spPr>
              <a:xfrm>
                <a:off x="0" y="-42225"/>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body</a:t>
                </a:r>
              </a:p>
            </p:txBody>
          </p:sp>
        </p:grpSp>
        <p:grpSp>
          <p:nvGrpSpPr>
            <p:cNvPr id="26" name="Group 26"/>
            <p:cNvGrpSpPr/>
            <p:nvPr/>
          </p:nvGrpSpPr>
          <p:grpSpPr>
            <a:xfrm>
              <a:off x="0" y="7815525"/>
              <a:ext cx="4339340" cy="1556696"/>
              <a:chOff x="0" y="-34100"/>
              <a:chExt cx="829440" cy="297554"/>
            </a:xfrm>
          </p:grpSpPr>
          <p:sp>
            <p:nvSpPr>
              <p:cNvPr id="27" name="Freeform 2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28" name="TextBox 28"/>
              <p:cNvSpPr txBox="1"/>
              <p:nvPr/>
            </p:nvSpPr>
            <p:spPr>
              <a:xfrm>
                <a:off x="0" y="-34100"/>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cancer</a:t>
                </a:r>
              </a:p>
            </p:txBody>
          </p:sp>
        </p:grpSp>
      </p:grpSp>
      <p:grpSp>
        <p:nvGrpSpPr>
          <p:cNvPr id="29" name="Group 29"/>
          <p:cNvGrpSpPr/>
          <p:nvPr/>
        </p:nvGrpSpPr>
        <p:grpSpPr>
          <a:xfrm>
            <a:off x="4011624" y="2089435"/>
            <a:ext cx="3254505" cy="7146407"/>
            <a:chOff x="0" y="-174412"/>
            <a:chExt cx="4339340" cy="9528542"/>
          </a:xfrm>
        </p:grpSpPr>
        <p:grpSp>
          <p:nvGrpSpPr>
            <p:cNvPr id="30" name="Group 30"/>
            <p:cNvGrpSpPr/>
            <p:nvPr/>
          </p:nvGrpSpPr>
          <p:grpSpPr>
            <a:xfrm>
              <a:off x="0" y="-174412"/>
              <a:ext cx="4339340" cy="1556696"/>
              <a:chOff x="0" y="-33338"/>
              <a:chExt cx="829440" cy="297554"/>
            </a:xfrm>
          </p:grpSpPr>
          <p:sp>
            <p:nvSpPr>
              <p:cNvPr id="31" name="Freeform 3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32" name="TextBox 32"/>
              <p:cNvSpPr txBox="1"/>
              <p:nvPr/>
            </p:nvSpPr>
            <p:spPr>
              <a:xfrm>
                <a:off x="0" y="-33338"/>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drug</a:t>
                </a:r>
              </a:p>
            </p:txBody>
          </p:sp>
        </p:grpSp>
        <p:grpSp>
          <p:nvGrpSpPr>
            <p:cNvPr id="33" name="Group 33"/>
            <p:cNvGrpSpPr/>
            <p:nvPr/>
          </p:nvGrpSpPr>
          <p:grpSpPr>
            <a:xfrm>
              <a:off x="0" y="1382284"/>
              <a:ext cx="4339340" cy="1556696"/>
              <a:chOff x="0" y="-41383"/>
              <a:chExt cx="829440" cy="297554"/>
            </a:xfrm>
          </p:grpSpPr>
          <p:sp>
            <p:nvSpPr>
              <p:cNvPr id="34" name="Freeform 3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35" name="TextBox 35"/>
              <p:cNvSpPr txBox="1"/>
              <p:nvPr/>
            </p:nvSpPr>
            <p:spPr>
              <a:xfrm>
                <a:off x="0" y="-41383"/>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addicted</a:t>
                </a:r>
              </a:p>
            </p:txBody>
          </p:sp>
        </p:grpSp>
        <p:grpSp>
          <p:nvGrpSpPr>
            <p:cNvPr id="36" name="Group 36"/>
            <p:cNvGrpSpPr/>
            <p:nvPr/>
          </p:nvGrpSpPr>
          <p:grpSpPr>
            <a:xfrm>
              <a:off x="0" y="3013071"/>
              <a:ext cx="4339340" cy="1556696"/>
              <a:chOff x="0" y="-35266"/>
              <a:chExt cx="829440" cy="297554"/>
            </a:xfrm>
          </p:grpSpPr>
          <p:sp>
            <p:nvSpPr>
              <p:cNvPr id="37" name="Freeform 3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38" name="TextBox 38"/>
              <p:cNvSpPr txBox="1"/>
              <p:nvPr/>
            </p:nvSpPr>
            <p:spPr>
              <a:xfrm>
                <a:off x="0" y="-3526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smoking</a:t>
                </a:r>
              </a:p>
            </p:txBody>
          </p:sp>
        </p:grpSp>
        <p:grpSp>
          <p:nvGrpSpPr>
            <p:cNvPr id="39" name="Group 39"/>
            <p:cNvGrpSpPr/>
            <p:nvPr/>
          </p:nvGrpSpPr>
          <p:grpSpPr>
            <a:xfrm>
              <a:off x="0" y="4594220"/>
              <a:ext cx="4339340" cy="1556696"/>
              <a:chOff x="0" y="-38637"/>
              <a:chExt cx="829440" cy="297554"/>
            </a:xfrm>
          </p:grpSpPr>
          <p:sp>
            <p:nvSpPr>
              <p:cNvPr id="40" name="Freeform 4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41" name="TextBox 41"/>
              <p:cNvSpPr txBox="1"/>
              <p:nvPr/>
            </p:nvSpPr>
            <p:spPr>
              <a:xfrm>
                <a:off x="0" y="-38637"/>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harmful</a:t>
                </a:r>
              </a:p>
            </p:txBody>
          </p:sp>
        </p:grpSp>
        <p:grpSp>
          <p:nvGrpSpPr>
            <p:cNvPr id="42" name="Group 42"/>
            <p:cNvGrpSpPr/>
            <p:nvPr/>
          </p:nvGrpSpPr>
          <p:grpSpPr>
            <a:xfrm>
              <a:off x="0" y="6210641"/>
              <a:ext cx="4339340" cy="1556696"/>
              <a:chOff x="0" y="-35266"/>
              <a:chExt cx="829440" cy="297554"/>
            </a:xfrm>
          </p:grpSpPr>
          <p:sp>
            <p:nvSpPr>
              <p:cNvPr id="43" name="Freeform 4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44" name="TextBox 44"/>
              <p:cNvSpPr txBox="1"/>
              <p:nvPr/>
            </p:nvSpPr>
            <p:spPr>
              <a:xfrm>
                <a:off x="0" y="-3526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lungs</a:t>
                </a:r>
              </a:p>
            </p:txBody>
          </p:sp>
        </p:grpSp>
        <p:grpSp>
          <p:nvGrpSpPr>
            <p:cNvPr id="45" name="Group 45"/>
            <p:cNvGrpSpPr/>
            <p:nvPr/>
          </p:nvGrpSpPr>
          <p:grpSpPr>
            <a:xfrm>
              <a:off x="0" y="7797434"/>
              <a:ext cx="4339340" cy="1556696"/>
              <a:chOff x="0" y="-37558"/>
              <a:chExt cx="829440" cy="297554"/>
            </a:xfrm>
          </p:grpSpPr>
          <p:sp>
            <p:nvSpPr>
              <p:cNvPr id="46" name="Freeform 46"/>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47" name="TextBox 47"/>
              <p:cNvSpPr txBox="1"/>
              <p:nvPr/>
            </p:nvSpPr>
            <p:spPr>
              <a:xfrm>
                <a:off x="0" y="-37558"/>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illness</a:t>
                </a:r>
              </a:p>
            </p:txBody>
          </p:sp>
        </p:grpSp>
      </p:grpSp>
      <p:grpSp>
        <p:nvGrpSpPr>
          <p:cNvPr id="48" name="Group 48"/>
          <p:cNvGrpSpPr/>
          <p:nvPr/>
        </p:nvGrpSpPr>
        <p:grpSpPr>
          <a:xfrm>
            <a:off x="7561158" y="2079440"/>
            <a:ext cx="3254505" cy="7156593"/>
            <a:chOff x="0" y="-177651"/>
            <a:chExt cx="4339340" cy="9542124"/>
          </a:xfrm>
        </p:grpSpPr>
        <p:grpSp>
          <p:nvGrpSpPr>
            <p:cNvPr id="49" name="Group 49"/>
            <p:cNvGrpSpPr/>
            <p:nvPr/>
          </p:nvGrpSpPr>
          <p:grpSpPr>
            <a:xfrm>
              <a:off x="0" y="-177651"/>
              <a:ext cx="4339340" cy="1556696"/>
              <a:chOff x="0" y="-33957"/>
              <a:chExt cx="829440" cy="297554"/>
            </a:xfrm>
          </p:grpSpPr>
          <p:sp>
            <p:nvSpPr>
              <p:cNvPr id="50" name="Freeform 5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51" name="TextBox 51"/>
              <p:cNvSpPr txBox="1"/>
              <p:nvPr/>
            </p:nvSpPr>
            <p:spPr>
              <a:xfrm>
                <a:off x="0" y="-33957"/>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choice</a:t>
                </a:r>
              </a:p>
            </p:txBody>
          </p:sp>
        </p:grpSp>
        <p:grpSp>
          <p:nvGrpSpPr>
            <p:cNvPr id="52" name="Group 52"/>
            <p:cNvGrpSpPr/>
            <p:nvPr/>
          </p:nvGrpSpPr>
          <p:grpSpPr>
            <a:xfrm>
              <a:off x="0" y="1421134"/>
              <a:ext cx="4339340" cy="1556696"/>
              <a:chOff x="0" y="-33957"/>
              <a:chExt cx="829440" cy="297554"/>
            </a:xfrm>
          </p:grpSpPr>
          <p:sp>
            <p:nvSpPr>
              <p:cNvPr id="53" name="Freeform 5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54" name="TextBox 54"/>
              <p:cNvSpPr txBox="1"/>
              <p:nvPr/>
            </p:nvSpPr>
            <p:spPr>
              <a:xfrm>
                <a:off x="0" y="-33957"/>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laws</a:t>
                </a:r>
              </a:p>
            </p:txBody>
          </p:sp>
        </p:grpSp>
        <p:grpSp>
          <p:nvGrpSpPr>
            <p:cNvPr id="55" name="Group 55"/>
            <p:cNvGrpSpPr/>
            <p:nvPr/>
          </p:nvGrpSpPr>
          <p:grpSpPr>
            <a:xfrm>
              <a:off x="0" y="2989707"/>
              <a:ext cx="4339340" cy="1556696"/>
              <a:chOff x="0" y="-39732"/>
              <a:chExt cx="829440" cy="297554"/>
            </a:xfrm>
          </p:grpSpPr>
          <p:sp>
            <p:nvSpPr>
              <p:cNvPr id="56" name="Freeform 56"/>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57" name="TextBox 57"/>
              <p:cNvSpPr txBox="1"/>
              <p:nvPr/>
            </p:nvSpPr>
            <p:spPr>
              <a:xfrm>
                <a:off x="0" y="-39732"/>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chewed</a:t>
                </a:r>
              </a:p>
            </p:txBody>
          </p:sp>
        </p:grpSp>
        <p:grpSp>
          <p:nvGrpSpPr>
            <p:cNvPr id="58" name="Group 58"/>
            <p:cNvGrpSpPr/>
            <p:nvPr/>
          </p:nvGrpSpPr>
          <p:grpSpPr>
            <a:xfrm>
              <a:off x="0" y="4632034"/>
              <a:ext cx="4339340" cy="1556696"/>
              <a:chOff x="0" y="-31409"/>
              <a:chExt cx="829440" cy="297554"/>
            </a:xfrm>
          </p:grpSpPr>
          <p:sp>
            <p:nvSpPr>
              <p:cNvPr id="59" name="Freeform 59"/>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60" name="TextBox 60"/>
              <p:cNvSpPr txBox="1"/>
              <p:nvPr/>
            </p:nvSpPr>
            <p:spPr>
              <a:xfrm>
                <a:off x="0" y="-31409"/>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tar</a:t>
                </a:r>
              </a:p>
            </p:txBody>
          </p:sp>
        </p:grpSp>
        <p:grpSp>
          <p:nvGrpSpPr>
            <p:cNvPr id="61" name="Group 61"/>
            <p:cNvGrpSpPr/>
            <p:nvPr/>
          </p:nvGrpSpPr>
          <p:grpSpPr>
            <a:xfrm>
              <a:off x="0" y="6207502"/>
              <a:ext cx="4339340" cy="1556696"/>
              <a:chOff x="0" y="-35866"/>
              <a:chExt cx="829440" cy="297554"/>
            </a:xfrm>
          </p:grpSpPr>
          <p:sp>
            <p:nvSpPr>
              <p:cNvPr id="62" name="Freeform 6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63" name="TextBox 63"/>
              <p:cNvSpPr txBox="1"/>
              <p:nvPr/>
            </p:nvSpPr>
            <p:spPr>
              <a:xfrm>
                <a:off x="0" y="-3586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heart</a:t>
                </a:r>
              </a:p>
            </p:txBody>
          </p:sp>
        </p:grpSp>
        <p:grpSp>
          <p:nvGrpSpPr>
            <p:cNvPr id="64" name="Group 64"/>
            <p:cNvGrpSpPr/>
            <p:nvPr/>
          </p:nvGrpSpPr>
          <p:grpSpPr>
            <a:xfrm>
              <a:off x="0" y="7807777"/>
              <a:ext cx="4339340" cy="1556696"/>
              <a:chOff x="0" y="-35581"/>
              <a:chExt cx="829440" cy="297554"/>
            </a:xfrm>
          </p:grpSpPr>
          <p:sp>
            <p:nvSpPr>
              <p:cNvPr id="65" name="Freeform 65"/>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66" name="TextBox 66"/>
              <p:cNvSpPr txBox="1"/>
              <p:nvPr/>
            </p:nvSpPr>
            <p:spPr>
              <a:xfrm>
                <a:off x="0" y="-35581"/>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cigarettes</a:t>
                </a:r>
              </a:p>
            </p:txBody>
          </p:sp>
        </p:grpSp>
      </p:grpSp>
      <p:grpSp>
        <p:nvGrpSpPr>
          <p:cNvPr id="67" name="Group 67"/>
          <p:cNvGrpSpPr/>
          <p:nvPr/>
        </p:nvGrpSpPr>
        <p:grpSpPr>
          <a:xfrm>
            <a:off x="11110692" y="2079440"/>
            <a:ext cx="3270428" cy="7131536"/>
            <a:chOff x="0" y="-177651"/>
            <a:chExt cx="4360570" cy="9508715"/>
          </a:xfrm>
        </p:grpSpPr>
        <p:grpSp>
          <p:nvGrpSpPr>
            <p:cNvPr id="68" name="Group 68"/>
            <p:cNvGrpSpPr/>
            <p:nvPr/>
          </p:nvGrpSpPr>
          <p:grpSpPr>
            <a:xfrm>
              <a:off x="0" y="-177651"/>
              <a:ext cx="4339340" cy="1556696"/>
              <a:chOff x="0" y="-33957"/>
              <a:chExt cx="829440" cy="297554"/>
            </a:xfrm>
          </p:grpSpPr>
          <p:sp>
            <p:nvSpPr>
              <p:cNvPr id="69" name="Freeform 69"/>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70" name="TextBox 70"/>
              <p:cNvSpPr txBox="1"/>
              <p:nvPr/>
            </p:nvSpPr>
            <p:spPr>
              <a:xfrm>
                <a:off x="0" y="-33957"/>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healthy</a:t>
                </a:r>
              </a:p>
            </p:txBody>
          </p:sp>
        </p:grpSp>
        <p:grpSp>
          <p:nvGrpSpPr>
            <p:cNvPr id="71" name="Group 71"/>
            <p:cNvGrpSpPr/>
            <p:nvPr/>
          </p:nvGrpSpPr>
          <p:grpSpPr>
            <a:xfrm>
              <a:off x="0" y="1412596"/>
              <a:ext cx="4339340" cy="1556696"/>
              <a:chOff x="0" y="-35589"/>
              <a:chExt cx="829440" cy="297554"/>
            </a:xfrm>
          </p:grpSpPr>
          <p:sp>
            <p:nvSpPr>
              <p:cNvPr id="72" name="Freeform 72"/>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73" name="TextBox 73"/>
              <p:cNvSpPr txBox="1"/>
              <p:nvPr/>
            </p:nvSpPr>
            <p:spPr>
              <a:xfrm>
                <a:off x="0" y="-35589"/>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unfair</a:t>
                </a:r>
              </a:p>
            </p:txBody>
          </p:sp>
        </p:grpSp>
        <p:grpSp>
          <p:nvGrpSpPr>
            <p:cNvPr id="74" name="Group 74"/>
            <p:cNvGrpSpPr/>
            <p:nvPr/>
          </p:nvGrpSpPr>
          <p:grpSpPr>
            <a:xfrm>
              <a:off x="0" y="2960948"/>
              <a:ext cx="4360570" cy="1556696"/>
              <a:chOff x="0" y="-45229"/>
              <a:chExt cx="833498" cy="297554"/>
            </a:xfrm>
          </p:grpSpPr>
          <p:sp>
            <p:nvSpPr>
              <p:cNvPr id="75" name="Freeform 75"/>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76" name="TextBox 76"/>
              <p:cNvSpPr txBox="1"/>
              <p:nvPr/>
            </p:nvSpPr>
            <p:spPr>
              <a:xfrm>
                <a:off x="4058" y="-45229"/>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sniffed</a:t>
                </a:r>
              </a:p>
            </p:txBody>
          </p:sp>
        </p:grpSp>
        <p:grpSp>
          <p:nvGrpSpPr>
            <p:cNvPr id="77" name="Group 77"/>
            <p:cNvGrpSpPr/>
            <p:nvPr/>
          </p:nvGrpSpPr>
          <p:grpSpPr>
            <a:xfrm>
              <a:off x="0" y="4574240"/>
              <a:ext cx="4339340" cy="1556696"/>
              <a:chOff x="0" y="-42456"/>
              <a:chExt cx="829440" cy="297554"/>
            </a:xfrm>
          </p:grpSpPr>
          <p:sp>
            <p:nvSpPr>
              <p:cNvPr id="78" name="Freeform 78"/>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79" name="TextBox 79"/>
              <p:cNvSpPr txBox="1"/>
              <p:nvPr/>
            </p:nvSpPr>
            <p:spPr>
              <a:xfrm>
                <a:off x="0" y="-4245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substances</a:t>
                </a:r>
              </a:p>
            </p:txBody>
          </p:sp>
        </p:grpSp>
        <p:grpSp>
          <p:nvGrpSpPr>
            <p:cNvPr id="80" name="Group 80"/>
            <p:cNvGrpSpPr/>
            <p:nvPr/>
          </p:nvGrpSpPr>
          <p:grpSpPr>
            <a:xfrm>
              <a:off x="0" y="6207502"/>
              <a:ext cx="4339340" cy="1556696"/>
              <a:chOff x="0" y="-35866"/>
              <a:chExt cx="829440" cy="297554"/>
            </a:xfrm>
          </p:grpSpPr>
          <p:sp>
            <p:nvSpPr>
              <p:cNvPr id="81" name="Freeform 8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82" name="TextBox 82"/>
              <p:cNvSpPr txBox="1"/>
              <p:nvPr/>
            </p:nvSpPr>
            <p:spPr>
              <a:xfrm>
                <a:off x="0" y="-3586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brain</a:t>
                </a:r>
              </a:p>
            </p:txBody>
          </p:sp>
        </p:grpSp>
        <p:grpSp>
          <p:nvGrpSpPr>
            <p:cNvPr id="83" name="Group 83"/>
            <p:cNvGrpSpPr/>
            <p:nvPr/>
          </p:nvGrpSpPr>
          <p:grpSpPr>
            <a:xfrm>
              <a:off x="0" y="7774368"/>
              <a:ext cx="4339340" cy="1556696"/>
              <a:chOff x="0" y="-41967"/>
              <a:chExt cx="829440" cy="297554"/>
            </a:xfrm>
          </p:grpSpPr>
          <p:sp>
            <p:nvSpPr>
              <p:cNvPr id="84" name="Freeform 8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85" name="TextBox 85"/>
              <p:cNvSpPr txBox="1"/>
              <p:nvPr/>
            </p:nvSpPr>
            <p:spPr>
              <a:xfrm>
                <a:off x="0" y="-41967"/>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breathe</a:t>
                </a:r>
              </a:p>
            </p:txBody>
          </p:sp>
        </p:grpSp>
      </p:grpSp>
      <p:grpSp>
        <p:nvGrpSpPr>
          <p:cNvPr id="86" name="Group 86"/>
          <p:cNvGrpSpPr/>
          <p:nvPr/>
        </p:nvGrpSpPr>
        <p:grpSpPr>
          <a:xfrm>
            <a:off x="14660226" y="2079438"/>
            <a:ext cx="3261431" cy="7156405"/>
            <a:chOff x="0" y="-199697"/>
            <a:chExt cx="4348574" cy="9541874"/>
          </a:xfrm>
        </p:grpSpPr>
        <p:grpSp>
          <p:nvGrpSpPr>
            <p:cNvPr id="87" name="Group 87"/>
            <p:cNvGrpSpPr/>
            <p:nvPr/>
          </p:nvGrpSpPr>
          <p:grpSpPr>
            <a:xfrm>
              <a:off x="0" y="-199697"/>
              <a:ext cx="4339340" cy="1556696"/>
              <a:chOff x="0" y="-38171"/>
              <a:chExt cx="829440" cy="297554"/>
            </a:xfrm>
          </p:grpSpPr>
          <p:sp>
            <p:nvSpPr>
              <p:cNvPr id="88" name="Freeform 88"/>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89" name="TextBox 89"/>
              <p:cNvSpPr txBox="1"/>
              <p:nvPr/>
            </p:nvSpPr>
            <p:spPr>
              <a:xfrm>
                <a:off x="0" y="-38171"/>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unhealthy</a:t>
                </a:r>
              </a:p>
            </p:txBody>
          </p:sp>
        </p:grpSp>
        <p:grpSp>
          <p:nvGrpSpPr>
            <p:cNvPr id="90" name="Group 90"/>
            <p:cNvGrpSpPr/>
            <p:nvPr/>
          </p:nvGrpSpPr>
          <p:grpSpPr>
            <a:xfrm>
              <a:off x="0" y="1370328"/>
              <a:ext cx="4339340" cy="1556696"/>
              <a:chOff x="0" y="-41983"/>
              <a:chExt cx="829440" cy="297554"/>
            </a:xfrm>
          </p:grpSpPr>
          <p:sp>
            <p:nvSpPr>
              <p:cNvPr id="91" name="Freeform 91"/>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92" name="TextBox 92"/>
              <p:cNvSpPr txBox="1"/>
              <p:nvPr/>
            </p:nvSpPr>
            <p:spPr>
              <a:xfrm>
                <a:off x="0" y="-41983"/>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pressure</a:t>
                </a:r>
              </a:p>
            </p:txBody>
          </p:sp>
        </p:grpSp>
        <p:grpSp>
          <p:nvGrpSpPr>
            <p:cNvPr id="93" name="Group 93"/>
            <p:cNvGrpSpPr/>
            <p:nvPr/>
          </p:nvGrpSpPr>
          <p:grpSpPr>
            <a:xfrm>
              <a:off x="0" y="2967666"/>
              <a:ext cx="4339340" cy="1556696"/>
              <a:chOff x="0" y="-40574"/>
              <a:chExt cx="829440" cy="297554"/>
            </a:xfrm>
          </p:grpSpPr>
          <p:sp>
            <p:nvSpPr>
              <p:cNvPr id="94" name="Freeform 94"/>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95" name="TextBox 95"/>
              <p:cNvSpPr txBox="1"/>
              <p:nvPr/>
            </p:nvSpPr>
            <p:spPr>
              <a:xfrm>
                <a:off x="0" y="-40574"/>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impress</a:t>
                </a:r>
              </a:p>
            </p:txBody>
          </p:sp>
        </p:grpSp>
        <p:grpSp>
          <p:nvGrpSpPr>
            <p:cNvPr id="96" name="Group 96"/>
            <p:cNvGrpSpPr/>
            <p:nvPr/>
          </p:nvGrpSpPr>
          <p:grpSpPr>
            <a:xfrm>
              <a:off x="0" y="4590646"/>
              <a:ext cx="4339340" cy="1556696"/>
              <a:chOff x="0" y="-34264"/>
              <a:chExt cx="829440" cy="297554"/>
            </a:xfrm>
          </p:grpSpPr>
          <p:sp>
            <p:nvSpPr>
              <p:cNvPr id="97" name="Freeform 97"/>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98" name="TextBox 98"/>
              <p:cNvSpPr txBox="1"/>
              <p:nvPr/>
            </p:nvSpPr>
            <p:spPr>
              <a:xfrm>
                <a:off x="0" y="-34264"/>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chemicals</a:t>
                </a:r>
              </a:p>
            </p:txBody>
          </p:sp>
        </p:grpSp>
        <p:grpSp>
          <p:nvGrpSpPr>
            <p:cNvPr id="99" name="Group 99"/>
            <p:cNvGrpSpPr/>
            <p:nvPr/>
          </p:nvGrpSpPr>
          <p:grpSpPr>
            <a:xfrm>
              <a:off x="0" y="6198688"/>
              <a:ext cx="4348574" cy="1556696"/>
              <a:chOff x="0" y="-30809"/>
              <a:chExt cx="831205" cy="297554"/>
            </a:xfrm>
          </p:grpSpPr>
          <p:sp>
            <p:nvSpPr>
              <p:cNvPr id="100" name="Freeform 100"/>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101" name="TextBox 101"/>
              <p:cNvSpPr txBox="1"/>
              <p:nvPr/>
            </p:nvSpPr>
            <p:spPr>
              <a:xfrm>
                <a:off x="1765" y="-30809"/>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disease</a:t>
                </a:r>
              </a:p>
            </p:txBody>
          </p:sp>
        </p:grpSp>
        <p:grpSp>
          <p:nvGrpSpPr>
            <p:cNvPr id="102" name="Group 102"/>
            <p:cNvGrpSpPr/>
            <p:nvPr/>
          </p:nvGrpSpPr>
          <p:grpSpPr>
            <a:xfrm>
              <a:off x="0" y="7785481"/>
              <a:ext cx="4348574" cy="1556696"/>
              <a:chOff x="0" y="-31416"/>
              <a:chExt cx="831205" cy="297554"/>
            </a:xfrm>
          </p:grpSpPr>
          <p:sp>
            <p:nvSpPr>
              <p:cNvPr id="103" name="Freeform 103"/>
              <p:cNvSpPr/>
              <p:nvPr/>
            </p:nvSpPr>
            <p:spPr>
              <a:xfrm>
                <a:off x="0" y="0"/>
                <a:ext cx="829440" cy="230879"/>
              </a:xfrm>
              <a:custGeom>
                <a:avLst/>
                <a:gdLst/>
                <a:ahLst/>
                <a:cxnLst/>
                <a:rect l="l" t="t" r="r" b="b"/>
                <a:pathLst>
                  <a:path w="829440" h="230879">
                    <a:moveTo>
                      <a:pt x="0" y="0"/>
                    </a:moveTo>
                    <a:lnTo>
                      <a:pt x="829440" y="0"/>
                    </a:lnTo>
                    <a:lnTo>
                      <a:pt x="829440" y="230879"/>
                    </a:lnTo>
                    <a:lnTo>
                      <a:pt x="0" y="230879"/>
                    </a:lnTo>
                    <a:close/>
                  </a:path>
                </a:pathLst>
              </a:custGeom>
              <a:solidFill>
                <a:srgbClr val="FFFFFF"/>
              </a:solidFill>
              <a:ln w="47625" cap="sq">
                <a:gradFill>
                  <a:gsLst>
                    <a:gs pos="0">
                      <a:srgbClr val="0097B2">
                        <a:alpha val="100000"/>
                      </a:srgbClr>
                    </a:gs>
                    <a:gs pos="100000">
                      <a:srgbClr val="7ED957">
                        <a:alpha val="100000"/>
                      </a:srgbClr>
                    </a:gs>
                  </a:gsLst>
                  <a:lin ang="0"/>
                </a:gradFill>
                <a:prstDash val="solid"/>
                <a:miter/>
              </a:ln>
            </p:spPr>
          </p:sp>
          <p:sp>
            <p:nvSpPr>
              <p:cNvPr id="104" name="TextBox 104"/>
              <p:cNvSpPr txBox="1"/>
              <p:nvPr/>
            </p:nvSpPr>
            <p:spPr>
              <a:xfrm>
                <a:off x="1765" y="-31416"/>
                <a:ext cx="829440" cy="297554"/>
              </a:xfrm>
              <a:prstGeom prst="rect">
                <a:avLst/>
              </a:prstGeom>
            </p:spPr>
            <p:txBody>
              <a:bodyPr lIns="60125" tIns="60125" rIns="60125" bIns="60125" rtlCol="0" anchor="ctr"/>
              <a:lstStyle/>
              <a:p>
                <a:pPr algn="ctr">
                  <a:lnSpc>
                    <a:spcPts val="5039"/>
                  </a:lnSpc>
                </a:pPr>
                <a:r>
                  <a:rPr lang="en-US" sz="3599" dirty="0">
                    <a:solidFill>
                      <a:srgbClr val="000000"/>
                    </a:solidFill>
                    <a:latin typeface="Muli Bold"/>
                  </a:rPr>
                  <a:t>illegal</a:t>
                </a:r>
              </a:p>
            </p:txBody>
          </p:sp>
        </p:grpSp>
      </p:grpSp>
      <p:sp>
        <p:nvSpPr>
          <p:cNvPr id="105" name="TextBox 105"/>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18</a:t>
            </a:r>
          </a:p>
        </p:txBody>
      </p:sp>
      <p:sp>
        <p:nvSpPr>
          <p:cNvPr id="106" name="Freeform 106"/>
          <p:cNvSpPr/>
          <p:nvPr/>
        </p:nvSpPr>
        <p:spPr>
          <a:xfrm>
            <a:off x="14237779" y="373655"/>
            <a:ext cx="3605928" cy="1839024"/>
          </a:xfrm>
          <a:custGeom>
            <a:avLst/>
            <a:gdLst/>
            <a:ahLst/>
            <a:cxnLst/>
            <a:rect l="l" t="t" r="r" b="b"/>
            <a:pathLst>
              <a:path w="3605928" h="1839024">
                <a:moveTo>
                  <a:pt x="0" y="0"/>
                </a:moveTo>
                <a:lnTo>
                  <a:pt x="3605928" y="0"/>
                </a:lnTo>
                <a:lnTo>
                  <a:pt x="3605928" y="1839023"/>
                </a:lnTo>
                <a:lnTo>
                  <a:pt x="0" y="1839023"/>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11022213" y="2450149"/>
            <a:ext cx="6910821" cy="5783200"/>
            <a:chOff x="0" y="0"/>
            <a:chExt cx="9214428" cy="7710933"/>
          </a:xfrm>
        </p:grpSpPr>
        <p:sp>
          <p:nvSpPr>
            <p:cNvPr id="6" name="Freeform 6"/>
            <p:cNvSpPr/>
            <p:nvPr/>
          </p:nvSpPr>
          <p:spPr>
            <a:xfrm>
              <a:off x="0" y="0"/>
              <a:ext cx="7710933" cy="7710933"/>
            </a:xfrm>
            <a:custGeom>
              <a:avLst/>
              <a:gdLst/>
              <a:ahLst/>
              <a:cxnLst/>
              <a:rect l="l" t="t" r="r" b="b"/>
              <a:pathLst>
                <a:path w="7710933" h="7710933">
                  <a:moveTo>
                    <a:pt x="0" y="0"/>
                  </a:moveTo>
                  <a:lnTo>
                    <a:pt x="7710933" y="0"/>
                  </a:lnTo>
                  <a:lnTo>
                    <a:pt x="7710933" y="7710933"/>
                  </a:lnTo>
                  <a:lnTo>
                    <a:pt x="0" y="7710933"/>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Freeform 7"/>
            <p:cNvSpPr/>
            <p:nvPr/>
          </p:nvSpPr>
          <p:spPr>
            <a:xfrm>
              <a:off x="4491949" y="2385633"/>
              <a:ext cx="4722480" cy="4722480"/>
            </a:xfrm>
            <a:custGeom>
              <a:avLst/>
              <a:gdLst/>
              <a:ahLst/>
              <a:cxnLst/>
              <a:rect l="l" t="t" r="r" b="b"/>
              <a:pathLst>
                <a:path w="4722480" h="4722480">
                  <a:moveTo>
                    <a:pt x="0" y="0"/>
                  </a:moveTo>
                  <a:lnTo>
                    <a:pt x="4722479" y="0"/>
                  </a:lnTo>
                  <a:lnTo>
                    <a:pt x="4722479" y="4722480"/>
                  </a:lnTo>
                  <a:lnTo>
                    <a:pt x="0" y="4722480"/>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grpSp>
      <p:sp>
        <p:nvSpPr>
          <p:cNvPr id="8" name="TextBox 8"/>
          <p:cNvSpPr txBox="1"/>
          <p:nvPr/>
        </p:nvSpPr>
        <p:spPr>
          <a:xfrm>
            <a:off x="1028700" y="3197673"/>
            <a:ext cx="9993513" cy="4202426"/>
          </a:xfrm>
          <a:prstGeom prst="rect">
            <a:avLst/>
          </a:prstGeom>
        </p:spPr>
        <p:txBody>
          <a:bodyPr lIns="0" tIns="0" rIns="0" bIns="0" rtlCol="0" anchor="t">
            <a:spAutoFit/>
          </a:bodyPr>
          <a:lstStyle/>
          <a:p>
            <a:pPr marL="1036351" lvl="1" indent="-518175">
              <a:lnSpc>
                <a:spcPts val="6720"/>
              </a:lnSpc>
              <a:buFont typeface="Arial"/>
              <a:buChar char="•"/>
            </a:pPr>
            <a:r>
              <a:rPr lang="en-US" sz="4800" dirty="0">
                <a:solidFill>
                  <a:srgbClr val="000000"/>
                </a:solidFill>
                <a:latin typeface="Muli"/>
              </a:rPr>
              <a:t>Why is tobacco harmful?</a:t>
            </a:r>
          </a:p>
          <a:p>
            <a:pPr>
              <a:lnSpc>
                <a:spcPts val="6720"/>
              </a:lnSpc>
            </a:pPr>
            <a:endParaRPr lang="en-US" sz="4800" dirty="0">
              <a:solidFill>
                <a:srgbClr val="000000"/>
              </a:solidFill>
              <a:latin typeface="Muli"/>
            </a:endParaRPr>
          </a:p>
          <a:p>
            <a:pPr marL="1036351" lvl="1" indent="-518175">
              <a:lnSpc>
                <a:spcPts val="6720"/>
              </a:lnSpc>
              <a:buFont typeface="Arial"/>
              <a:buChar char="•"/>
            </a:pPr>
            <a:r>
              <a:rPr lang="en-US" sz="4800" dirty="0">
                <a:solidFill>
                  <a:srgbClr val="000000"/>
                </a:solidFill>
                <a:latin typeface="Muli"/>
              </a:rPr>
              <a:t>Why are there laws about using tobacco?</a:t>
            </a:r>
          </a:p>
          <a:p>
            <a:pPr>
              <a:lnSpc>
                <a:spcPts val="6720"/>
              </a:lnSpc>
            </a:pPr>
            <a:endParaRPr lang="en-US" sz="4800" dirty="0">
              <a:solidFill>
                <a:srgbClr val="000000"/>
              </a:solidFill>
              <a:latin typeface="Muli"/>
            </a:endParaRPr>
          </a:p>
        </p:txBody>
      </p:sp>
      <p:sp>
        <p:nvSpPr>
          <p:cNvPr id="9" name="TextBox 9"/>
          <p:cNvSpPr txBox="1"/>
          <p:nvPr/>
        </p:nvSpPr>
        <p:spPr>
          <a:xfrm>
            <a:off x="1028700" y="588055"/>
            <a:ext cx="16465607" cy="1217293"/>
          </a:xfrm>
          <a:prstGeom prst="rect">
            <a:avLst/>
          </a:prstGeom>
        </p:spPr>
        <p:txBody>
          <a:bodyPr lIns="0" tIns="0" rIns="0" bIns="0" rtlCol="0" anchor="t">
            <a:spAutoFit/>
          </a:bodyPr>
          <a:lstStyle/>
          <a:p>
            <a:pPr>
              <a:lnSpc>
                <a:spcPts val="10080"/>
              </a:lnSpc>
            </a:pPr>
            <a:r>
              <a:rPr lang="en-US" sz="7200" dirty="0">
                <a:solidFill>
                  <a:srgbClr val="000000"/>
                </a:solidFill>
                <a:latin typeface="Muli Bold"/>
              </a:rPr>
              <a:t>Today’s learning challenges</a:t>
            </a:r>
          </a:p>
        </p:txBody>
      </p:sp>
      <p:sp>
        <p:nvSpPr>
          <p:cNvPr id="10" name="TextBox 10"/>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1470437"/>
            <a:ext cx="11463097" cy="6745601"/>
          </a:xfrm>
          <a:prstGeom prst="rect">
            <a:avLst/>
          </a:prstGeom>
        </p:spPr>
        <p:txBody>
          <a:bodyPr lIns="0" tIns="0" rIns="0" bIns="0" rtlCol="0" anchor="t">
            <a:spAutoFit/>
          </a:bodyPr>
          <a:lstStyle/>
          <a:p>
            <a:pPr>
              <a:lnSpc>
                <a:spcPts val="6720"/>
              </a:lnSpc>
            </a:pPr>
            <a:r>
              <a:rPr lang="en-US" sz="4800" dirty="0">
                <a:solidFill>
                  <a:srgbClr val="000000"/>
                </a:solidFill>
                <a:latin typeface="Muli"/>
              </a:rPr>
              <a:t>What do you know about tobacco?</a:t>
            </a:r>
          </a:p>
          <a:p>
            <a:pPr>
              <a:lnSpc>
                <a:spcPts val="6720"/>
              </a:lnSpc>
            </a:pPr>
            <a:endParaRPr lang="en-US" sz="4800" dirty="0">
              <a:solidFill>
                <a:srgbClr val="000000"/>
              </a:solidFill>
              <a:latin typeface="Muli"/>
            </a:endParaRPr>
          </a:p>
          <a:p>
            <a:pPr>
              <a:lnSpc>
                <a:spcPts val="6720"/>
              </a:lnSpc>
            </a:pPr>
            <a:r>
              <a:rPr lang="en-US" sz="4800" dirty="0">
                <a:solidFill>
                  <a:srgbClr val="000000"/>
                </a:solidFill>
                <a:latin typeface="Muli"/>
              </a:rPr>
              <a:t>Why is tobacco harmful?</a:t>
            </a:r>
          </a:p>
          <a:p>
            <a:pPr>
              <a:lnSpc>
                <a:spcPts val="6720"/>
              </a:lnSpc>
            </a:pPr>
            <a:endParaRPr lang="en-US" sz="4800" dirty="0">
              <a:solidFill>
                <a:srgbClr val="000000"/>
              </a:solidFill>
              <a:latin typeface="Muli"/>
            </a:endParaRPr>
          </a:p>
          <a:p>
            <a:pPr>
              <a:lnSpc>
                <a:spcPts val="6720"/>
              </a:lnSpc>
            </a:pPr>
            <a:r>
              <a:rPr lang="en-US" sz="4800" dirty="0">
                <a:solidFill>
                  <a:srgbClr val="000000"/>
                </a:solidFill>
                <a:latin typeface="Muli"/>
              </a:rPr>
              <a:t>Why do some people choose to use tobacco?</a:t>
            </a:r>
          </a:p>
          <a:p>
            <a:pPr>
              <a:lnSpc>
                <a:spcPts val="6720"/>
              </a:lnSpc>
            </a:pPr>
            <a:endParaRPr lang="en-US" sz="4800" dirty="0">
              <a:solidFill>
                <a:srgbClr val="000000"/>
              </a:solidFill>
              <a:latin typeface="Muli"/>
            </a:endParaRPr>
          </a:p>
          <a:p>
            <a:pPr>
              <a:lnSpc>
                <a:spcPts val="6720"/>
              </a:lnSpc>
            </a:pPr>
            <a:r>
              <a:rPr lang="en-US" sz="4800" dirty="0">
                <a:solidFill>
                  <a:srgbClr val="000000"/>
                </a:solidFill>
                <a:latin typeface="Muli"/>
              </a:rPr>
              <a:t>What laws are there about tobacco?</a:t>
            </a:r>
          </a:p>
        </p:txBody>
      </p:sp>
      <p:grpSp>
        <p:nvGrpSpPr>
          <p:cNvPr id="6" name="Group 6"/>
          <p:cNvGrpSpPr/>
          <p:nvPr/>
        </p:nvGrpSpPr>
        <p:grpSpPr>
          <a:xfrm>
            <a:off x="13508212" y="480951"/>
            <a:ext cx="3590886" cy="3590886"/>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cstate="email">
                <a:extLst>
                  <a:ext uri="{28A0092B-C50C-407E-A947-70E740481C1C}">
                    <a14:useLocalDpi xmlns:a14="http://schemas.microsoft.com/office/drawing/2010/main"/>
                  </a:ext>
                </a:extLst>
              </a:blip>
              <a:stretch>
                <a:fillRect/>
              </a:stretch>
            </a:blipFill>
          </p:spPr>
        </p:sp>
      </p:grpSp>
      <p:sp>
        <p:nvSpPr>
          <p:cNvPr id="8" name="TextBox 8"/>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3</a:t>
            </a:r>
          </a:p>
        </p:txBody>
      </p:sp>
      <p:grpSp>
        <p:nvGrpSpPr>
          <p:cNvPr id="9" name="Group 9"/>
          <p:cNvGrpSpPr/>
          <p:nvPr/>
        </p:nvGrpSpPr>
        <p:grpSpPr>
          <a:xfrm>
            <a:off x="13508212" y="3090657"/>
            <a:ext cx="3590886" cy="3590886"/>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cstate="email">
                <a:extLst>
                  <a:ext uri="{28A0092B-C50C-407E-A947-70E740481C1C}">
                    <a14:useLocalDpi xmlns:a14="http://schemas.microsoft.com/office/drawing/2010/main"/>
                  </a:ext>
                </a:extLst>
              </a:blip>
              <a:stretch>
                <a:fillRect/>
              </a:stretch>
            </a:blipFill>
          </p:spPr>
        </p:sp>
      </p:grpSp>
      <p:grpSp>
        <p:nvGrpSpPr>
          <p:cNvPr id="11" name="Group 11"/>
          <p:cNvGrpSpPr/>
          <p:nvPr/>
        </p:nvGrpSpPr>
        <p:grpSpPr>
          <a:xfrm>
            <a:off x="13508212" y="5503833"/>
            <a:ext cx="3590886" cy="3590886"/>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cstate="email">
                <a:extLst>
                  <a:ext uri="{28A0092B-C50C-407E-A947-70E740481C1C}">
                    <a14:useLocalDpi xmlns:a14="http://schemas.microsoft.com/office/drawing/2010/main"/>
                  </a:ext>
                </a:extLst>
              </a:blip>
              <a:stretch>
                <a:fillRect/>
              </a:stretch>
            </a:blipFill>
          </p:spPr>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flipH="1">
            <a:off x="10901693" y="4927172"/>
            <a:ext cx="8039742" cy="5359828"/>
          </a:xfrm>
          <a:custGeom>
            <a:avLst/>
            <a:gdLst/>
            <a:ahLst/>
            <a:cxnLst/>
            <a:rect l="l" t="t" r="r" b="b"/>
            <a:pathLst>
              <a:path w="8039742" h="5359828">
                <a:moveTo>
                  <a:pt x="8039742" y="0"/>
                </a:moveTo>
                <a:lnTo>
                  <a:pt x="0" y="0"/>
                </a:lnTo>
                <a:lnTo>
                  <a:pt x="0" y="5359828"/>
                </a:lnTo>
                <a:lnTo>
                  <a:pt x="8039742" y="5359828"/>
                </a:lnTo>
                <a:lnTo>
                  <a:pt x="8039742"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664847"/>
            <a:ext cx="13099049" cy="8261981"/>
          </a:xfrm>
          <a:prstGeom prst="rect">
            <a:avLst/>
          </a:prstGeom>
        </p:spPr>
        <p:txBody>
          <a:bodyPr lIns="0" tIns="0" rIns="0" bIns="0" rtlCol="0" anchor="t">
            <a:spAutoFit/>
          </a:bodyPr>
          <a:lstStyle/>
          <a:p>
            <a:pPr>
              <a:lnSpc>
                <a:spcPts val="5040"/>
              </a:lnSpc>
            </a:pPr>
            <a:r>
              <a:rPr lang="en-US" sz="3600" dirty="0">
                <a:solidFill>
                  <a:srgbClr val="000000"/>
                </a:solidFill>
                <a:latin typeface="Muli"/>
              </a:rPr>
              <a:t>Some people choose to use tobacco. Tobacco is a plant. </a:t>
            </a:r>
          </a:p>
          <a:p>
            <a:pPr>
              <a:lnSpc>
                <a:spcPts val="5040"/>
              </a:lnSpc>
            </a:pPr>
            <a:r>
              <a:rPr lang="en-US" sz="3600" dirty="0">
                <a:solidFill>
                  <a:srgbClr val="000000"/>
                </a:solidFill>
                <a:latin typeface="Muli"/>
              </a:rPr>
              <a:t>Tobacco is in cigarettes, roll-ups, pipes, or cigars.</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The drug inside tobacco is called nicotine, but it also contains a lot of other harmful substances. When burned, tobacco produces tar. This is a sticky goo, that is mixture of many harmful chemicals.</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Nicotine is the drug that makes tobacco addictive. This means that it can be hard to give it up.</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In some communities, tobacco is chewed (betel, paan or gutkha), sniffed, or smoked in shisha pipes.</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arn(inVertic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barn(inVertical)">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barn(inVertical)">
                                      <p:cBhvr>
                                        <p:cTn id="20" dur="500"/>
                                        <p:tgtEl>
                                          <p:spTgt spid="6">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animEffect transition="in" filter="barn(inVertical)">
                                      <p:cBhvr>
                                        <p:cTn id="25"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162104"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841060"/>
            <a:ext cx="12738585" cy="9113139"/>
          </a:xfrm>
          <a:prstGeom prst="rect">
            <a:avLst/>
          </a:prstGeom>
        </p:spPr>
        <p:txBody>
          <a:bodyPr lIns="0" tIns="0" rIns="0" bIns="0" rtlCol="0" anchor="t">
            <a:spAutoFit/>
          </a:bodyPr>
          <a:lstStyle/>
          <a:p>
            <a:pPr>
              <a:lnSpc>
                <a:spcPts val="3636"/>
              </a:lnSpc>
            </a:pPr>
            <a:r>
              <a:rPr lang="en-US" sz="3600" dirty="0">
                <a:solidFill>
                  <a:srgbClr val="000000"/>
                </a:solidFill>
                <a:latin typeface="Muli"/>
              </a:rPr>
              <a:t>Tobacco can damage the body in the following ways:</a:t>
            </a:r>
          </a:p>
          <a:p>
            <a:pPr>
              <a:lnSpc>
                <a:spcPts val="3636"/>
              </a:lnSpc>
            </a:pPr>
            <a:endParaRPr lang="en-US" sz="3600" dirty="0">
              <a:solidFill>
                <a:srgbClr val="000000"/>
              </a:solidFill>
              <a:latin typeface="Muli"/>
            </a:endParaRPr>
          </a:p>
          <a:p>
            <a:pPr marL="777277" lvl="1" indent="-388639">
              <a:lnSpc>
                <a:spcPts val="6048"/>
              </a:lnSpc>
              <a:buFont typeface="Arial"/>
              <a:buChar char="•"/>
            </a:pPr>
            <a:r>
              <a:rPr lang="en-US" sz="3600" dirty="0">
                <a:solidFill>
                  <a:srgbClr val="000000"/>
                </a:solidFill>
                <a:latin typeface="Muli"/>
              </a:rPr>
              <a:t>It can cause cancer</a:t>
            </a:r>
          </a:p>
          <a:p>
            <a:pPr marL="777277" lvl="1" indent="-388639">
              <a:lnSpc>
                <a:spcPts val="6048"/>
              </a:lnSpc>
              <a:buFont typeface="Arial"/>
              <a:buChar char="•"/>
            </a:pPr>
            <a:r>
              <a:rPr lang="en-US" sz="3600" dirty="0">
                <a:solidFill>
                  <a:srgbClr val="000000"/>
                </a:solidFill>
                <a:latin typeface="Muli"/>
              </a:rPr>
              <a:t>It can cause heart disease</a:t>
            </a:r>
          </a:p>
          <a:p>
            <a:pPr marL="777277" lvl="1" indent="-388639">
              <a:lnSpc>
                <a:spcPts val="6048"/>
              </a:lnSpc>
              <a:buFont typeface="Arial"/>
              <a:buChar char="•"/>
            </a:pPr>
            <a:r>
              <a:rPr lang="en-US" sz="3600" dirty="0">
                <a:solidFill>
                  <a:srgbClr val="000000"/>
                </a:solidFill>
                <a:latin typeface="Muli"/>
              </a:rPr>
              <a:t>It can cause lung diseases</a:t>
            </a:r>
          </a:p>
          <a:p>
            <a:pPr marL="777277" lvl="1" indent="-388639">
              <a:lnSpc>
                <a:spcPts val="5040"/>
              </a:lnSpc>
              <a:buFont typeface="Arial"/>
              <a:buChar char="•"/>
            </a:pPr>
            <a:r>
              <a:rPr lang="en-US" sz="3600" dirty="0">
                <a:solidFill>
                  <a:srgbClr val="000000"/>
                </a:solidFill>
                <a:latin typeface="Muli"/>
              </a:rPr>
              <a:t>It can make people’s skin age (they get more </a:t>
            </a:r>
          </a:p>
          <a:p>
            <a:pPr>
              <a:lnSpc>
                <a:spcPts val="5040"/>
              </a:lnSpc>
            </a:pPr>
            <a:r>
              <a:rPr lang="en-US" sz="3600" dirty="0">
                <a:solidFill>
                  <a:srgbClr val="000000"/>
                </a:solidFill>
                <a:latin typeface="Muli"/>
              </a:rPr>
              <a:t>       wrinkles)</a:t>
            </a:r>
          </a:p>
          <a:p>
            <a:pPr marL="777277" lvl="1" indent="-388639">
              <a:lnSpc>
                <a:spcPts val="6048"/>
              </a:lnSpc>
              <a:buFont typeface="Arial"/>
              <a:buChar char="•"/>
            </a:pPr>
            <a:r>
              <a:rPr lang="en-US" sz="3600" dirty="0">
                <a:solidFill>
                  <a:srgbClr val="000000"/>
                </a:solidFill>
                <a:latin typeface="Muli"/>
              </a:rPr>
              <a:t>It can cause diseases of the mouth and throat</a:t>
            </a:r>
          </a:p>
          <a:p>
            <a:pPr marL="777277" lvl="1" indent="-388639">
              <a:lnSpc>
                <a:spcPts val="5040"/>
              </a:lnSpc>
              <a:buFont typeface="Arial"/>
              <a:buChar char="•"/>
            </a:pPr>
            <a:r>
              <a:rPr lang="en-US" sz="3600" dirty="0">
                <a:solidFill>
                  <a:srgbClr val="000000"/>
                </a:solidFill>
                <a:latin typeface="Muli"/>
              </a:rPr>
              <a:t>It can cause disease that affects the stomach, liver and digestive system</a:t>
            </a:r>
          </a:p>
          <a:p>
            <a:pPr marL="777277" lvl="1" indent="-388639">
              <a:lnSpc>
                <a:spcPts val="6048"/>
              </a:lnSpc>
              <a:buFont typeface="Arial"/>
              <a:buChar char="•"/>
            </a:pPr>
            <a:r>
              <a:rPr lang="en-US" sz="3600" dirty="0">
                <a:solidFill>
                  <a:srgbClr val="000000"/>
                </a:solidFill>
                <a:latin typeface="Muli"/>
              </a:rPr>
              <a:t>It can cause brain diseases</a:t>
            </a:r>
          </a:p>
          <a:p>
            <a:pPr marL="777277" lvl="1" indent="-388639">
              <a:lnSpc>
                <a:spcPts val="5040"/>
              </a:lnSpc>
              <a:buFont typeface="Arial"/>
              <a:buChar char="•"/>
            </a:pPr>
            <a:r>
              <a:rPr lang="en-US" sz="3600" dirty="0">
                <a:solidFill>
                  <a:srgbClr val="000000"/>
                </a:solidFill>
                <a:latin typeface="Muli"/>
              </a:rPr>
              <a:t>It can affect veins and arteries that carry the blood around the body</a:t>
            </a:r>
          </a:p>
          <a:p>
            <a:pPr>
              <a:lnSpc>
                <a:spcPts val="5040"/>
              </a:lnSpc>
            </a:pPr>
            <a:endParaRPr lang="en-US" sz="3600" dirty="0">
              <a:solidFill>
                <a:srgbClr val="000000"/>
              </a:solidFill>
              <a:latin typeface="Muli"/>
            </a:endParaRPr>
          </a:p>
        </p:txBody>
      </p:sp>
      <p:sp>
        <p:nvSpPr>
          <p:cNvPr id="6" name="Freeform 6"/>
          <p:cNvSpPr/>
          <p:nvPr/>
        </p:nvSpPr>
        <p:spPr>
          <a:xfrm>
            <a:off x="13638544" y="696526"/>
            <a:ext cx="3460554" cy="8893948"/>
          </a:xfrm>
          <a:custGeom>
            <a:avLst/>
            <a:gdLst/>
            <a:ahLst/>
            <a:cxnLst/>
            <a:rect l="l" t="t" r="r" b="b"/>
            <a:pathLst>
              <a:path w="3460554" h="8893948">
                <a:moveTo>
                  <a:pt x="0" y="0"/>
                </a:moveTo>
                <a:lnTo>
                  <a:pt x="3460554" y="0"/>
                </a:lnTo>
                <a:lnTo>
                  <a:pt x="3460554" y="8893948"/>
                </a:lnTo>
                <a:lnTo>
                  <a:pt x="0" y="889394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14699602" y="1762938"/>
            <a:ext cx="1362521" cy="1695206"/>
          </a:xfrm>
          <a:custGeom>
            <a:avLst/>
            <a:gdLst/>
            <a:ahLst/>
            <a:cxnLst/>
            <a:rect l="l" t="t" r="r" b="b"/>
            <a:pathLst>
              <a:path w="1362521" h="1695206">
                <a:moveTo>
                  <a:pt x="0" y="0"/>
                </a:moveTo>
                <a:lnTo>
                  <a:pt x="1362522" y="0"/>
                </a:lnTo>
                <a:lnTo>
                  <a:pt x="1362522" y="1695206"/>
                </a:lnTo>
                <a:lnTo>
                  <a:pt x="0" y="169520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8" name="Freeform 8"/>
          <p:cNvSpPr/>
          <p:nvPr/>
        </p:nvSpPr>
        <p:spPr>
          <a:xfrm rot="-1017723">
            <a:off x="14742785" y="3405061"/>
            <a:ext cx="990324" cy="722936"/>
          </a:xfrm>
          <a:custGeom>
            <a:avLst/>
            <a:gdLst/>
            <a:ahLst/>
            <a:cxnLst/>
            <a:rect l="l" t="t" r="r" b="b"/>
            <a:pathLst>
              <a:path w="990324" h="722936">
                <a:moveTo>
                  <a:pt x="0" y="0"/>
                </a:moveTo>
                <a:lnTo>
                  <a:pt x="990324" y="0"/>
                </a:lnTo>
                <a:lnTo>
                  <a:pt x="990324" y="722936"/>
                </a:lnTo>
                <a:lnTo>
                  <a:pt x="0" y="722936"/>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9" name="Freeform 9"/>
          <p:cNvSpPr/>
          <p:nvPr/>
        </p:nvSpPr>
        <p:spPr>
          <a:xfrm>
            <a:off x="14672592" y="3146719"/>
            <a:ext cx="1377490" cy="2438036"/>
          </a:xfrm>
          <a:custGeom>
            <a:avLst/>
            <a:gdLst/>
            <a:ahLst/>
            <a:cxnLst/>
            <a:rect l="l" t="t" r="r" b="b"/>
            <a:pathLst>
              <a:path w="1377490" h="2438036">
                <a:moveTo>
                  <a:pt x="0" y="0"/>
                </a:moveTo>
                <a:lnTo>
                  <a:pt x="1377490" y="0"/>
                </a:lnTo>
                <a:lnTo>
                  <a:pt x="1377490" y="2438035"/>
                </a:lnTo>
                <a:lnTo>
                  <a:pt x="0" y="2438035"/>
                </a:lnTo>
                <a:lnTo>
                  <a:pt x="0" y="0"/>
                </a:lnTo>
                <a:close/>
              </a:path>
            </a:pathLst>
          </a:custGeom>
          <a:blipFill>
            <a:blip r:embed="rId12" cstate="email">
              <a:extLst>
                <a:ext uri="{28A0092B-C50C-407E-A947-70E740481C1C}">
                  <a14:useLocalDpi xmlns:a14="http://schemas.microsoft.com/office/drawing/2010/main"/>
                </a:ext>
              </a:extLst>
            </a:blip>
            <a:stretch>
              <a:fillRect/>
            </a:stretch>
          </a:blipFill>
        </p:spPr>
      </p:sp>
      <p:sp>
        <p:nvSpPr>
          <p:cNvPr id="10" name="Freeform 10"/>
          <p:cNvSpPr/>
          <p:nvPr/>
        </p:nvSpPr>
        <p:spPr>
          <a:xfrm>
            <a:off x="15243993" y="3005257"/>
            <a:ext cx="573030" cy="761272"/>
          </a:xfrm>
          <a:custGeom>
            <a:avLst/>
            <a:gdLst/>
            <a:ahLst/>
            <a:cxnLst/>
            <a:rect l="l" t="t" r="r" b="b"/>
            <a:pathLst>
              <a:path w="573030" h="761272">
                <a:moveTo>
                  <a:pt x="0" y="0"/>
                </a:moveTo>
                <a:lnTo>
                  <a:pt x="573030" y="0"/>
                </a:lnTo>
                <a:lnTo>
                  <a:pt x="573030" y="761272"/>
                </a:lnTo>
                <a:lnTo>
                  <a:pt x="0" y="761272"/>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sp>
      <p:sp>
        <p:nvSpPr>
          <p:cNvPr id="11" name="Freeform 11"/>
          <p:cNvSpPr/>
          <p:nvPr/>
        </p:nvSpPr>
        <p:spPr>
          <a:xfrm>
            <a:off x="15039883" y="781583"/>
            <a:ext cx="642907" cy="494235"/>
          </a:xfrm>
          <a:custGeom>
            <a:avLst/>
            <a:gdLst/>
            <a:ahLst/>
            <a:cxnLst/>
            <a:rect l="l" t="t" r="r" b="b"/>
            <a:pathLst>
              <a:path w="642907" h="494235">
                <a:moveTo>
                  <a:pt x="0" y="0"/>
                </a:moveTo>
                <a:lnTo>
                  <a:pt x="642907" y="0"/>
                </a:lnTo>
                <a:lnTo>
                  <a:pt x="642907" y="494234"/>
                </a:lnTo>
                <a:lnTo>
                  <a:pt x="0" y="494234"/>
                </a:lnTo>
                <a:lnTo>
                  <a:pt x="0" y="0"/>
                </a:lnTo>
                <a:close/>
              </a:path>
            </a:pathLst>
          </a:custGeom>
          <a: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a:blipFill>
        </p:spPr>
      </p:sp>
      <p:sp>
        <p:nvSpPr>
          <p:cNvPr id="12" name="TextBox 12"/>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5</a:t>
            </a:r>
          </a:p>
        </p:txBody>
      </p:sp>
      <p:sp>
        <p:nvSpPr>
          <p:cNvPr id="13" name="TextBox 13"/>
          <p:cNvSpPr txBox="1"/>
          <p:nvPr/>
        </p:nvSpPr>
        <p:spPr>
          <a:xfrm>
            <a:off x="13668522" y="920115"/>
            <a:ext cx="671870"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BRAIN</a:t>
            </a:r>
          </a:p>
        </p:txBody>
      </p:sp>
      <p:sp>
        <p:nvSpPr>
          <p:cNvPr id="14" name="TextBox 14"/>
          <p:cNvSpPr txBox="1"/>
          <p:nvPr/>
        </p:nvSpPr>
        <p:spPr>
          <a:xfrm>
            <a:off x="12819736" y="2591491"/>
            <a:ext cx="728901"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LUNGS</a:t>
            </a:r>
          </a:p>
        </p:txBody>
      </p:sp>
      <p:sp>
        <p:nvSpPr>
          <p:cNvPr id="15" name="TextBox 15"/>
          <p:cNvSpPr txBox="1"/>
          <p:nvPr/>
        </p:nvSpPr>
        <p:spPr>
          <a:xfrm>
            <a:off x="16974007" y="2645288"/>
            <a:ext cx="730568"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HEART</a:t>
            </a:r>
          </a:p>
        </p:txBody>
      </p:sp>
      <p:sp>
        <p:nvSpPr>
          <p:cNvPr id="16" name="TextBox 16"/>
          <p:cNvSpPr txBox="1"/>
          <p:nvPr/>
        </p:nvSpPr>
        <p:spPr>
          <a:xfrm>
            <a:off x="16974007" y="3621431"/>
            <a:ext cx="1086088"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STOMACH</a:t>
            </a:r>
          </a:p>
        </p:txBody>
      </p:sp>
      <p:sp>
        <p:nvSpPr>
          <p:cNvPr id="17" name="TextBox 17"/>
          <p:cNvSpPr txBox="1"/>
          <p:nvPr/>
        </p:nvSpPr>
        <p:spPr>
          <a:xfrm>
            <a:off x="12421844" y="4561561"/>
            <a:ext cx="1216700"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INTESTINES</a:t>
            </a:r>
          </a:p>
        </p:txBody>
      </p:sp>
      <p:sp>
        <p:nvSpPr>
          <p:cNvPr id="18" name="TextBox 18"/>
          <p:cNvSpPr txBox="1"/>
          <p:nvPr/>
        </p:nvSpPr>
        <p:spPr>
          <a:xfrm>
            <a:off x="12883970" y="3621431"/>
            <a:ext cx="600432" cy="271145"/>
          </a:xfrm>
          <a:prstGeom prst="rect">
            <a:avLst/>
          </a:prstGeom>
        </p:spPr>
        <p:txBody>
          <a:bodyPr lIns="0" tIns="0" rIns="0" bIns="0" rtlCol="0" anchor="t">
            <a:spAutoFit/>
          </a:bodyPr>
          <a:lstStyle/>
          <a:p>
            <a:pPr algn="ctr">
              <a:lnSpc>
                <a:spcPts val="2379"/>
              </a:lnSpc>
            </a:pPr>
            <a:r>
              <a:rPr lang="en-US" sz="1699" dirty="0">
                <a:solidFill>
                  <a:srgbClr val="000000"/>
                </a:solidFill>
                <a:latin typeface="Muli"/>
              </a:rPr>
              <a:t>LIVER</a:t>
            </a:r>
          </a:p>
        </p:txBody>
      </p:sp>
      <p:sp>
        <p:nvSpPr>
          <p:cNvPr id="19" name="AutoShape 19"/>
          <p:cNvSpPr/>
          <p:nvPr/>
        </p:nvSpPr>
        <p:spPr>
          <a:xfrm flipV="1">
            <a:off x="13742730" y="4678085"/>
            <a:ext cx="1495096" cy="19050"/>
          </a:xfrm>
          <a:prstGeom prst="line">
            <a:avLst/>
          </a:prstGeom>
          <a:ln w="19050" cap="flat">
            <a:solidFill>
              <a:srgbClr val="000000"/>
            </a:solidFill>
            <a:prstDash val="solid"/>
            <a:headEnd type="none" w="sm" len="sm"/>
            <a:tailEnd type="none" w="sm" len="sm"/>
          </a:ln>
        </p:spPr>
      </p:sp>
      <p:sp>
        <p:nvSpPr>
          <p:cNvPr id="20" name="AutoShape 20"/>
          <p:cNvSpPr/>
          <p:nvPr/>
        </p:nvSpPr>
        <p:spPr>
          <a:xfrm flipV="1">
            <a:off x="13742609" y="4209193"/>
            <a:ext cx="2114805" cy="361894"/>
          </a:xfrm>
          <a:prstGeom prst="line">
            <a:avLst/>
          </a:prstGeom>
          <a:ln w="19050" cap="flat">
            <a:solidFill>
              <a:srgbClr val="000000"/>
            </a:solidFill>
            <a:prstDash val="solid"/>
            <a:headEnd type="none" w="sm" len="sm"/>
            <a:tailEnd type="none" w="sm" len="sm"/>
          </a:ln>
        </p:spPr>
      </p:sp>
      <p:sp>
        <p:nvSpPr>
          <p:cNvPr id="21" name="AutoShape 21"/>
          <p:cNvSpPr/>
          <p:nvPr/>
        </p:nvSpPr>
        <p:spPr>
          <a:xfrm flipV="1">
            <a:off x="13548758" y="3737955"/>
            <a:ext cx="1495096" cy="19050"/>
          </a:xfrm>
          <a:prstGeom prst="line">
            <a:avLst/>
          </a:prstGeom>
          <a:ln w="19050" cap="flat">
            <a:solidFill>
              <a:srgbClr val="000000"/>
            </a:solidFill>
            <a:prstDash val="solid"/>
            <a:headEnd type="none" w="sm" len="sm"/>
            <a:tailEnd type="none" w="sm" len="sm"/>
          </a:ln>
        </p:spPr>
      </p:sp>
      <p:sp>
        <p:nvSpPr>
          <p:cNvPr id="22" name="AutoShape 22"/>
          <p:cNvSpPr/>
          <p:nvPr/>
        </p:nvSpPr>
        <p:spPr>
          <a:xfrm flipV="1">
            <a:off x="13668644" y="2635764"/>
            <a:ext cx="1495096" cy="19050"/>
          </a:xfrm>
          <a:prstGeom prst="line">
            <a:avLst/>
          </a:prstGeom>
          <a:ln w="19050" cap="flat">
            <a:solidFill>
              <a:srgbClr val="000000"/>
            </a:solidFill>
            <a:prstDash val="solid"/>
            <a:headEnd type="none" w="sm" len="sm"/>
            <a:tailEnd type="none" w="sm" len="sm"/>
          </a:ln>
        </p:spPr>
      </p:sp>
      <p:sp>
        <p:nvSpPr>
          <p:cNvPr id="23" name="AutoShape 23"/>
          <p:cNvSpPr/>
          <p:nvPr/>
        </p:nvSpPr>
        <p:spPr>
          <a:xfrm>
            <a:off x="13668522" y="2799911"/>
            <a:ext cx="2014268" cy="0"/>
          </a:xfrm>
          <a:prstGeom prst="line">
            <a:avLst/>
          </a:prstGeom>
          <a:ln w="19050" cap="flat">
            <a:solidFill>
              <a:srgbClr val="000000"/>
            </a:solidFill>
            <a:prstDash val="solid"/>
            <a:headEnd type="none" w="sm" len="sm"/>
            <a:tailEnd type="none" w="sm" len="sm"/>
          </a:ln>
        </p:spPr>
      </p:sp>
      <p:sp>
        <p:nvSpPr>
          <p:cNvPr id="24" name="AutoShape 24"/>
          <p:cNvSpPr/>
          <p:nvPr/>
        </p:nvSpPr>
        <p:spPr>
          <a:xfrm>
            <a:off x="15723379" y="3766529"/>
            <a:ext cx="1250628" cy="0"/>
          </a:xfrm>
          <a:prstGeom prst="line">
            <a:avLst/>
          </a:prstGeom>
          <a:ln w="19050" cap="flat">
            <a:solidFill>
              <a:srgbClr val="000000"/>
            </a:solidFill>
            <a:prstDash val="solid"/>
            <a:headEnd type="none" w="sm" len="sm"/>
            <a:tailEnd type="none" w="sm" len="sm"/>
          </a:ln>
        </p:spPr>
      </p:sp>
      <p:sp>
        <p:nvSpPr>
          <p:cNvPr id="25" name="AutoShape 25"/>
          <p:cNvSpPr/>
          <p:nvPr/>
        </p:nvSpPr>
        <p:spPr>
          <a:xfrm flipV="1">
            <a:off x="15414556" y="2802427"/>
            <a:ext cx="1451074" cy="502475"/>
          </a:xfrm>
          <a:prstGeom prst="line">
            <a:avLst/>
          </a:prstGeom>
          <a:ln w="19050" cap="flat">
            <a:solidFill>
              <a:srgbClr val="000000"/>
            </a:solidFill>
            <a:prstDash val="solid"/>
            <a:headEnd type="none" w="sm" len="sm"/>
            <a:tailEnd type="none" w="sm" len="sm"/>
          </a:ln>
        </p:spPr>
      </p:sp>
      <p:sp>
        <p:nvSpPr>
          <p:cNvPr id="26" name="AutoShape 26"/>
          <p:cNvSpPr/>
          <p:nvPr/>
        </p:nvSpPr>
        <p:spPr>
          <a:xfrm flipV="1">
            <a:off x="14415949" y="1055688"/>
            <a:ext cx="747548" cy="19050"/>
          </a:xfrm>
          <a:prstGeom prst="line">
            <a:avLst/>
          </a:prstGeom>
          <a:ln w="19050" cap="flat">
            <a:solidFill>
              <a:srgbClr val="000000"/>
            </a:solidFill>
            <a:prstDash val="solid"/>
            <a:headEnd type="none" w="sm" len="sm"/>
            <a:tailEnd type="none" w="sm" len="sm"/>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Vertic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arn(inVertical)">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arn(inVertic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arn(inVertical)">
                                      <p:cBhvr>
                                        <p:cTn id="22" dur="500"/>
                                        <p:tgtEl>
                                          <p:spTgt spid="5">
                                            <p:txEl>
                                              <p:pRg st="5" end="5"/>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barn(inVertical)">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
                                            <p:txEl>
                                              <p:pRg st="7" end="7"/>
                                            </p:txEl>
                                          </p:spTgt>
                                        </p:tgtEl>
                                        <p:attrNameLst>
                                          <p:attrName>style.visibility</p:attrName>
                                        </p:attrNameLst>
                                      </p:cBhvr>
                                      <p:to>
                                        <p:strVal val="visible"/>
                                      </p:to>
                                    </p:set>
                                    <p:animEffect transition="in" filter="barn(inVertical)">
                                      <p:cBhvr>
                                        <p:cTn id="30" dur="500"/>
                                        <p:tgtEl>
                                          <p:spTgt spid="5">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animEffect transition="in" filter="barn(inVertical)">
                                      <p:cBhvr>
                                        <p:cTn id="35" dur="500"/>
                                        <p:tgtEl>
                                          <p:spTgt spid="5">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5">
                                            <p:txEl>
                                              <p:pRg st="9" end="9"/>
                                            </p:txEl>
                                          </p:spTgt>
                                        </p:tgtEl>
                                        <p:attrNameLst>
                                          <p:attrName>style.visibility</p:attrName>
                                        </p:attrNameLst>
                                      </p:cBhvr>
                                      <p:to>
                                        <p:strVal val="visible"/>
                                      </p:to>
                                    </p:set>
                                    <p:animEffect transition="in" filter="barn(inVertical)">
                                      <p:cBhvr>
                                        <p:cTn id="40" dur="500"/>
                                        <p:tgtEl>
                                          <p:spTgt spid="5">
                                            <p:txEl>
                                              <p:pRg st="9" end="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5">
                                            <p:txEl>
                                              <p:pRg st="10" end="10"/>
                                            </p:txEl>
                                          </p:spTgt>
                                        </p:tgtEl>
                                        <p:attrNameLst>
                                          <p:attrName>style.visibility</p:attrName>
                                        </p:attrNameLst>
                                      </p:cBhvr>
                                      <p:to>
                                        <p:strVal val="visible"/>
                                      </p:to>
                                    </p:set>
                                    <p:animEffect transition="in" filter="barn(inVertical)">
                                      <p:cBhvr>
                                        <p:cTn id="45"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362729" y="9773521"/>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028700" y="1132416"/>
            <a:ext cx="13205753" cy="7623806"/>
          </a:xfrm>
          <a:prstGeom prst="rect">
            <a:avLst/>
          </a:prstGeom>
        </p:spPr>
        <p:txBody>
          <a:bodyPr lIns="0" tIns="0" rIns="0" bIns="0" rtlCol="0" anchor="t">
            <a:spAutoFit/>
          </a:bodyPr>
          <a:lstStyle/>
          <a:p>
            <a:pPr>
              <a:lnSpc>
                <a:spcPts val="5040"/>
              </a:lnSpc>
            </a:pPr>
            <a:r>
              <a:rPr lang="en-US" sz="3600" dirty="0">
                <a:solidFill>
                  <a:srgbClr val="000000"/>
                </a:solidFill>
                <a:latin typeface="Muli"/>
              </a:rPr>
              <a:t>It is unhealthy to chew or sniff tobacco, as well as smoking it.</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Adults who want to quit tobacco can be advised by doctors to switch to vapes, or use nicotine patches or gum.</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Some vapes have nicotine in them, as well as flavours.</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This makes them less unhealthy than tobacco, but they might still damage someone’s health. Scientists don’t know enough about vapes yet, so we don’t know how unhealthy they really are.</a:t>
            </a:r>
          </a:p>
          <a:p>
            <a:pPr>
              <a:lnSpc>
                <a:spcPts val="5040"/>
              </a:lnSpc>
            </a:pPr>
            <a:endParaRPr lang="en-US" sz="3600" dirty="0">
              <a:solidFill>
                <a:srgbClr val="000000"/>
              </a:solidFill>
              <a:latin typeface="Muli"/>
            </a:endParaRPr>
          </a:p>
        </p:txBody>
      </p:sp>
      <p:sp>
        <p:nvSpPr>
          <p:cNvPr id="6" name="Freeform 6"/>
          <p:cNvSpPr/>
          <p:nvPr/>
        </p:nvSpPr>
        <p:spPr>
          <a:xfrm>
            <a:off x="12585129" y="6320682"/>
            <a:ext cx="5953198" cy="3966318"/>
          </a:xfrm>
          <a:custGeom>
            <a:avLst/>
            <a:gdLst/>
            <a:ahLst/>
            <a:cxnLst/>
            <a:rect l="l" t="t" r="r" b="b"/>
            <a:pathLst>
              <a:path w="5953198" h="3966318">
                <a:moveTo>
                  <a:pt x="0" y="0"/>
                </a:moveTo>
                <a:lnTo>
                  <a:pt x="5953199" y="0"/>
                </a:lnTo>
                <a:lnTo>
                  <a:pt x="5953199" y="3966318"/>
                </a:lnTo>
                <a:lnTo>
                  <a:pt x="0" y="3966318"/>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arn(inVertic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barn(inVertical)">
                                      <p:cBhvr>
                                        <p:cTn id="2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293088" y="7414706"/>
            <a:ext cx="5701825" cy="2872294"/>
          </a:xfrm>
          <a:custGeom>
            <a:avLst/>
            <a:gdLst/>
            <a:ahLst/>
            <a:cxnLst/>
            <a:rect l="l" t="t" r="r" b="b"/>
            <a:pathLst>
              <a:path w="5701825" h="2872294">
                <a:moveTo>
                  <a:pt x="0" y="0"/>
                </a:moveTo>
                <a:lnTo>
                  <a:pt x="5701824" y="0"/>
                </a:lnTo>
                <a:lnTo>
                  <a:pt x="5701824" y="2872294"/>
                </a:lnTo>
                <a:lnTo>
                  <a:pt x="0" y="2872294"/>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1132416"/>
            <a:ext cx="16230600" cy="5709281"/>
          </a:xfrm>
          <a:prstGeom prst="rect">
            <a:avLst/>
          </a:prstGeom>
        </p:spPr>
        <p:txBody>
          <a:bodyPr lIns="0" tIns="0" rIns="0" bIns="0" rtlCol="0" anchor="t">
            <a:spAutoFit/>
          </a:bodyPr>
          <a:lstStyle/>
          <a:p>
            <a:pPr>
              <a:lnSpc>
                <a:spcPts val="5040"/>
              </a:lnSpc>
            </a:pPr>
            <a:r>
              <a:rPr lang="en-US" sz="3600" dirty="0">
                <a:solidFill>
                  <a:srgbClr val="000000"/>
                </a:solidFill>
                <a:latin typeface="Muli"/>
              </a:rPr>
              <a:t>There are laws about tobacco to protect people’s health.</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People have to be a certain age to buy it - do you know what that age is?</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Because tobacco smoke is unhealthy, it is also against the law to smoke indoors in a public place. Breathing in unwanted smoke is called passive smoking. Cigarette smoke also stains teeth, and makes things smell bad.</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It is also illegal to smoke in a car where there are under 18s.</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barn(inVertical)">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barn(inVertical)">
                                      <p:cBhvr>
                                        <p:cTn id="2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308769" y="6466094"/>
            <a:ext cx="5670462" cy="3189635"/>
          </a:xfrm>
          <a:custGeom>
            <a:avLst/>
            <a:gdLst/>
            <a:ahLst/>
            <a:cxnLst/>
            <a:rect l="l" t="t" r="r" b="b"/>
            <a:pathLst>
              <a:path w="5670462" h="3189635">
                <a:moveTo>
                  <a:pt x="0" y="0"/>
                </a:moveTo>
                <a:lnTo>
                  <a:pt x="5670462" y="0"/>
                </a:lnTo>
                <a:lnTo>
                  <a:pt x="5670462" y="3189634"/>
                </a:lnTo>
                <a:lnTo>
                  <a:pt x="0" y="3189634"/>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1103841"/>
            <a:ext cx="16230600" cy="4655816"/>
          </a:xfrm>
          <a:prstGeom prst="rect">
            <a:avLst/>
          </a:prstGeom>
        </p:spPr>
        <p:txBody>
          <a:bodyPr lIns="0" tIns="0" rIns="0" bIns="0" rtlCol="0" anchor="t">
            <a:spAutoFit/>
          </a:bodyPr>
          <a:lstStyle/>
          <a:p>
            <a:pPr>
              <a:lnSpc>
                <a:spcPts val="6720"/>
              </a:lnSpc>
            </a:pPr>
            <a:r>
              <a:rPr lang="en-US" sz="4800" dirty="0">
                <a:solidFill>
                  <a:srgbClr val="000000"/>
                </a:solidFill>
                <a:latin typeface="Muli"/>
              </a:rPr>
              <a:t>Tobacco is a plant.</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TRUE: Tobacco is a plant. The leaves are dried and used in tobacco products.</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007469" y="9655728"/>
            <a:ext cx="1873988" cy="326377"/>
            <a:chOff x="0" y="0"/>
            <a:chExt cx="2498650" cy="435169"/>
          </a:xfrm>
        </p:grpSpPr>
        <p:sp>
          <p:nvSpPr>
            <p:cNvPr id="3" name="Freeform 3"/>
            <p:cNvSpPr/>
            <p:nvPr/>
          </p:nvSpPr>
          <p:spPr>
            <a:xfrm>
              <a:off x="0" y="0"/>
              <a:ext cx="2412079" cy="435169"/>
            </a:xfrm>
            <a:custGeom>
              <a:avLst/>
              <a:gdLst/>
              <a:ahLst/>
              <a:cxnLst/>
              <a:rect l="l" t="t" r="r" b="b"/>
              <a:pathLst>
                <a:path w="2412079" h="435169">
                  <a:moveTo>
                    <a:pt x="0" y="0"/>
                  </a:moveTo>
                  <a:lnTo>
                    <a:pt x="2412079" y="0"/>
                  </a:lnTo>
                  <a:lnTo>
                    <a:pt x="2412079" y="435169"/>
                  </a:lnTo>
                  <a:lnTo>
                    <a:pt x="0" y="43516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Freeform 4"/>
            <p:cNvSpPr/>
            <p:nvPr/>
          </p:nvSpPr>
          <p:spPr>
            <a:xfrm>
              <a:off x="2412079" y="0"/>
              <a:ext cx="86571" cy="86571"/>
            </a:xfrm>
            <a:custGeom>
              <a:avLst/>
              <a:gdLst/>
              <a:ahLst/>
              <a:cxnLst/>
              <a:rect l="l" t="t" r="r" b="b"/>
              <a:pathLst>
                <a:path w="86571" h="86571">
                  <a:moveTo>
                    <a:pt x="0" y="0"/>
                  </a:moveTo>
                  <a:lnTo>
                    <a:pt x="86571" y="0"/>
                  </a:lnTo>
                  <a:lnTo>
                    <a:pt x="86571" y="86571"/>
                  </a:lnTo>
                  <a:lnTo>
                    <a:pt x="0" y="8657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3819259" y="2945718"/>
            <a:ext cx="3440041" cy="5627880"/>
          </a:xfrm>
          <a:custGeom>
            <a:avLst/>
            <a:gdLst/>
            <a:ahLst/>
            <a:cxnLst/>
            <a:rect l="l" t="t" r="r" b="b"/>
            <a:pathLst>
              <a:path w="3440041" h="5627880">
                <a:moveTo>
                  <a:pt x="0" y="0"/>
                </a:moveTo>
                <a:lnTo>
                  <a:pt x="3440041" y="0"/>
                </a:lnTo>
                <a:lnTo>
                  <a:pt x="3440041" y="5627879"/>
                </a:lnTo>
                <a:lnTo>
                  <a:pt x="0" y="5627879"/>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6" name="TextBox 6"/>
          <p:cNvSpPr txBox="1"/>
          <p:nvPr/>
        </p:nvSpPr>
        <p:spPr>
          <a:xfrm>
            <a:off x="1028700" y="1103841"/>
            <a:ext cx="16230600" cy="4655816"/>
          </a:xfrm>
          <a:prstGeom prst="rect">
            <a:avLst/>
          </a:prstGeom>
        </p:spPr>
        <p:txBody>
          <a:bodyPr lIns="0" tIns="0" rIns="0" bIns="0" rtlCol="0" anchor="t">
            <a:spAutoFit/>
          </a:bodyPr>
          <a:lstStyle/>
          <a:p>
            <a:pPr>
              <a:lnSpc>
                <a:spcPts val="6720"/>
              </a:lnSpc>
            </a:pPr>
            <a:r>
              <a:rPr lang="en-US" sz="4800" dirty="0">
                <a:solidFill>
                  <a:srgbClr val="000000"/>
                </a:solidFill>
                <a:latin typeface="Muli"/>
              </a:rPr>
              <a:t>The addictive substance in tobacco is called nicotine</a:t>
            </a:r>
          </a:p>
          <a:p>
            <a:pPr>
              <a:lnSpc>
                <a:spcPts val="5040"/>
              </a:lnSpc>
            </a:pPr>
            <a:endParaRPr lang="en-US" sz="4800" dirty="0">
              <a:solidFill>
                <a:srgbClr val="000000"/>
              </a:solidFill>
              <a:latin typeface="Muli"/>
            </a:endParaRPr>
          </a:p>
          <a:p>
            <a:pPr>
              <a:lnSpc>
                <a:spcPts val="5040"/>
              </a:lnSpc>
            </a:pPr>
            <a:r>
              <a:rPr lang="en-US" sz="3600" dirty="0">
                <a:solidFill>
                  <a:srgbClr val="000000"/>
                </a:solidFill>
                <a:latin typeface="Muli"/>
              </a:rPr>
              <a:t>TRUE</a:t>
            </a:r>
          </a:p>
          <a:p>
            <a:pPr>
              <a:lnSpc>
                <a:spcPts val="5040"/>
              </a:lnSpc>
            </a:pPr>
            <a:r>
              <a:rPr lang="en-US" sz="3600" dirty="0">
                <a:solidFill>
                  <a:srgbClr val="000000"/>
                </a:solidFill>
                <a:latin typeface="Muli"/>
              </a:rPr>
              <a:t>FALSE</a:t>
            </a:r>
          </a:p>
          <a:p>
            <a:pPr>
              <a:lnSpc>
                <a:spcPts val="5040"/>
              </a:lnSpc>
            </a:pPr>
            <a:r>
              <a:rPr lang="en-US" sz="3600" dirty="0">
                <a:solidFill>
                  <a:srgbClr val="000000"/>
                </a:solidFill>
                <a:latin typeface="Muli"/>
              </a:rPr>
              <a:t>DON’T KNOW</a:t>
            </a:r>
          </a:p>
          <a:p>
            <a:pPr>
              <a:lnSpc>
                <a:spcPts val="5040"/>
              </a:lnSpc>
            </a:pPr>
            <a:endParaRPr lang="en-US" sz="3600" dirty="0">
              <a:solidFill>
                <a:srgbClr val="000000"/>
              </a:solidFill>
              <a:latin typeface="Muli"/>
            </a:endParaRPr>
          </a:p>
          <a:p>
            <a:pPr>
              <a:lnSpc>
                <a:spcPts val="5040"/>
              </a:lnSpc>
            </a:pPr>
            <a:r>
              <a:rPr lang="en-US" sz="3600" dirty="0">
                <a:solidFill>
                  <a:srgbClr val="000000"/>
                </a:solidFill>
                <a:latin typeface="Muli"/>
              </a:rPr>
              <a:t>TRUE: Nicotine is addictive and found in tobacco.</a:t>
            </a:r>
          </a:p>
        </p:txBody>
      </p:sp>
      <p:sp>
        <p:nvSpPr>
          <p:cNvPr id="7" name="TextBox 7"/>
          <p:cNvSpPr txBox="1"/>
          <p:nvPr/>
        </p:nvSpPr>
        <p:spPr>
          <a:xfrm>
            <a:off x="653911" y="9799867"/>
            <a:ext cx="5794760" cy="254635"/>
          </a:xfrm>
          <a:prstGeom prst="rect">
            <a:avLst/>
          </a:prstGeom>
        </p:spPr>
        <p:txBody>
          <a:bodyPr lIns="0" tIns="0" rIns="0" bIns="0" rtlCol="0" anchor="t">
            <a:spAutoFit/>
          </a:bodyPr>
          <a:lstStyle/>
          <a:p>
            <a:pPr>
              <a:lnSpc>
                <a:spcPts val="2240"/>
              </a:lnSpc>
              <a:spcBef>
                <a:spcPct val="0"/>
              </a:spcBef>
            </a:pPr>
            <a:r>
              <a:rPr lang="en-US" sz="1600" dirty="0">
                <a:solidFill>
                  <a:srgbClr val="000000"/>
                </a:solidFill>
                <a:latin typeface="Muli"/>
              </a:rPr>
              <a:t>Tobacco (ages 8-9)/ Slide 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circle(in)">
                                      <p:cBhvr>
                                        <p:cTn id="7" dur="2000"/>
                                        <p:tgtEl>
                                          <p:spTgt spid="6">
                                            <p:txEl>
                                              <p:pRg st="6" end="6"/>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1147</Words>
  <Application>Microsoft Office PowerPoint</Application>
  <PresentationFormat>Custom</PresentationFormat>
  <Paragraphs>196</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Calibri</vt:lpstr>
      <vt:lpstr>Muli</vt:lpstr>
      <vt:lpstr>Arial</vt:lpstr>
      <vt:lpstr>Muli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Tobacco (ages 8-9) V1 Slides</dc:title>
  <cp:lastModifiedBy>Richard Palmer</cp:lastModifiedBy>
  <cp:revision>6</cp:revision>
  <dcterms:created xsi:type="dcterms:W3CDTF">2006-08-16T00:00:00Z</dcterms:created>
  <dcterms:modified xsi:type="dcterms:W3CDTF">2024-01-10T14:59:32Z</dcterms:modified>
  <dc:identifier>DAF5Ts0WTTM</dc:identifier>
</cp:coreProperties>
</file>